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5.xml" ContentType="application/vnd.openxmlformats-officedocument.drawingml.chartshapes+xml"/>
  <Override PartName="/ppt/notesSlides/notesSlide6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6.xml" ContentType="application/vnd.openxmlformats-officedocument.drawingml.chartshapes+xml"/>
  <Override PartName="/ppt/notesSlides/notesSlide7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7.xml" ContentType="application/vnd.openxmlformats-officedocument.drawingml.chartshapes+xml"/>
  <Override PartName="/ppt/notesSlides/notesSlide8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8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25" r:id="rId2"/>
    <p:sldId id="313" r:id="rId3"/>
    <p:sldId id="315" r:id="rId4"/>
    <p:sldId id="316" r:id="rId5"/>
    <p:sldId id="317" r:id="rId6"/>
    <p:sldId id="318" r:id="rId7"/>
    <p:sldId id="319" r:id="rId8"/>
    <p:sldId id="326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hn Heggestuen" initials="JH" lastIdx="20" clrIdx="0">
    <p:extLst/>
  </p:cmAuthor>
  <p:cmAuthor id="2" name="John Heggestuen" initials="JH [2]" lastIdx="1" clrIdx="1">
    <p:extLst/>
  </p:cmAuthor>
  <p:cmAuthor id="3" name="John Heggestuen" initials="JH [3]" lastIdx="1" clrIdx="2">
    <p:extLst/>
  </p:cmAuthor>
  <p:cmAuthor id="4" name="John Heggestuen" initials="JH [4]" lastIdx="1" clrIdx="3">
    <p:extLst/>
  </p:cmAuthor>
  <p:cmAuthor id="5" name="John Heggestuen" initials="JH [5]" lastIdx="1" clrIdx="4">
    <p:extLst/>
  </p:cmAuthor>
  <p:cmAuthor id="6" name="John Heggestuen" initials="JH [6]" lastIdx="1" clrIdx="5">
    <p:extLst/>
  </p:cmAuthor>
  <p:cmAuthor id="7" name="John Heggestuen" initials="JH [7]" lastIdx="1" clrIdx="6">
    <p:extLst/>
  </p:cmAuthor>
  <p:cmAuthor id="8" name="John Heggestuen" initials="JH [8]" lastIdx="1" clrIdx="7">
    <p:extLst/>
  </p:cmAuthor>
  <p:cmAuthor id="9" name="John Heggestuen" initials="JH [9]" lastIdx="1" clrIdx="8">
    <p:extLst/>
  </p:cmAuthor>
  <p:cmAuthor id="10" name="John Heggestuen" initials="JH [10]" lastIdx="1" clrIdx="9">
    <p:extLst/>
  </p:cmAuthor>
  <p:cmAuthor id="11" name="John Heggestuen" initials="JH [11]" lastIdx="1" clrIdx="10">
    <p:extLst/>
  </p:cmAuthor>
  <p:cmAuthor id="12" name="John Heggestuen" initials="JH [12]" lastIdx="1" clrIdx="11">
    <p:extLst/>
  </p:cmAuthor>
  <p:cmAuthor id="13" name="John Heggestuen" initials="JH [13]" lastIdx="1" clrIdx="12">
    <p:extLst/>
  </p:cmAuthor>
  <p:cmAuthor id="14" name="John Heggestuen" initials="JH [14]" lastIdx="1" clrIdx="13">
    <p:extLst/>
  </p:cmAuthor>
  <p:cmAuthor id="15" name="John Heggestuen" initials="JH [15]" lastIdx="1" clrIdx="14">
    <p:extLst/>
  </p:cmAuthor>
  <p:cmAuthor id="16" name="Peter Newman" initials="PN" lastIdx="1" clrIdx="15">
    <p:extLst/>
  </p:cmAuthor>
  <p:cmAuthor id="17" name="Peter Newman" initials="PN [2]" lastIdx="1" clrIdx="16">
    <p:extLst/>
  </p:cmAuthor>
  <p:cmAuthor id="18" name="Peter Newman" initials="PN [3]" lastIdx="1" clrIdx="17">
    <p:extLst/>
  </p:cmAuthor>
  <p:cmAuthor id="19" name="Peter Newman" initials="PN [4]" lastIdx="0" clrIdx="18">
    <p:extLst/>
  </p:cmAuthor>
  <p:cmAuthor id="20" name="Peter Newman" initials="PN [5]" lastIdx="1" clrIdx="19">
    <p:extLst/>
  </p:cmAuthor>
  <p:cmAuthor id="21" name="Peter Newman" initials="PN [6]" lastIdx="1" clrIdx="20">
    <p:extLst/>
  </p:cmAuthor>
  <p:cmAuthor id="22" name="Peter Newman" initials="PN [7]" lastIdx="1" clrIdx="21">
    <p:extLst/>
  </p:cmAuthor>
  <p:cmAuthor id="23" name="Peter Newman" initials="PN [8]" lastIdx="1" clrIdx="22">
    <p:extLst/>
  </p:cmAuthor>
  <p:cmAuthor id="24" name="Peter Newman" initials="PN [9]" lastIdx="1" clrIdx="23">
    <p:extLst/>
  </p:cmAuthor>
  <p:cmAuthor id="25" name="Peter Newman" initials="PN [10]" lastIdx="1" clrIdx="24">
    <p:extLst/>
  </p:cmAuthor>
  <p:cmAuthor id="26" name="Peter Newman" initials="PN [11]" lastIdx="1" clrIdx="25">
    <p:extLst/>
  </p:cmAuthor>
  <p:cmAuthor id="27" name="Peter Newman" initials="PN [12]" lastIdx="1" clrIdx="26">
    <p:extLst/>
  </p:cmAuthor>
  <p:cmAuthor id="28" name="Peter Newman" initials="PN [13]" lastIdx="1" clrIdx="27">
    <p:extLst/>
  </p:cmAuthor>
  <p:cmAuthor id="29" name="Peter Newman" initials="PN [14]" lastIdx="1" clrIdx="28">
    <p:extLst/>
  </p:cmAuthor>
  <p:cmAuthor id="30" name="Peter Newman" initials="PN [15]" lastIdx="1" clrIdx="29">
    <p:extLst/>
  </p:cmAuthor>
  <p:cmAuthor id="31" name="Peter Newman" initials="PN [16]" lastIdx="1" clrIdx="30">
    <p:extLst/>
  </p:cmAuthor>
  <p:cmAuthor id="32" name="Peter Newman" initials="PN [17]" lastIdx="1" clrIdx="31">
    <p:extLst/>
  </p:cmAuthor>
  <p:cmAuthor id="33" name="Peter Newman" initials="PN [18]" lastIdx="1" clrIdx="32">
    <p:extLst/>
  </p:cmAuthor>
  <p:cmAuthor id="34" name="Peter Newman" initials="PN [19]" lastIdx="1" clrIdx="33">
    <p:extLst/>
  </p:cmAuthor>
  <p:cmAuthor id="35" name="Kate Drew" initials="KD" lastIdx="4" clrIdx="34">
    <p:extLst/>
  </p:cmAuthor>
  <p:cmAuthor id="36" name="Kate Drew" initials="KD [2]" lastIdx="1" clrIdx="35">
    <p:extLst/>
  </p:cmAuthor>
  <p:cmAuthor id="37" name="Kate Drew" initials="KD [3]" lastIdx="1" clrIdx="36">
    <p:extLst/>
  </p:cmAuthor>
  <p:cmAuthor id="38" name="Kate Drew" initials="KD [4]" lastIdx="1" clrIdx="37">
    <p:extLst/>
  </p:cmAuthor>
  <p:cmAuthor id="39" name="Kate Drew" initials="KD [5]" lastIdx="1" clrIdx="38">
    <p:extLst/>
  </p:cmAuthor>
  <p:cmAuthor id="40" name="Kate Drew" initials="KD [6]" lastIdx="1" clrIdx="39">
    <p:extLst/>
  </p:cmAuthor>
  <p:cmAuthor id="41" name="Kate Drew" initials="KD [7]" lastIdx="1" clrIdx="40">
    <p:extLst/>
  </p:cmAuthor>
  <p:cmAuthor id="42" name="Kate Drew" initials="KD [8]" lastIdx="1" clrIdx="41">
    <p:extLst/>
  </p:cmAuthor>
  <p:cmAuthor id="43" name="Kate Drew" initials="KD [9]" lastIdx="1" clrIdx="42">
    <p:extLst/>
  </p:cmAuthor>
  <p:cmAuthor id="44" name="Kate Drew" initials="KD [10]" lastIdx="1" clrIdx="43">
    <p:extLst/>
  </p:cmAuthor>
  <p:cmAuthor id="45" name="Kate Drew" initials="KD [11]" lastIdx="1" clrIdx="44">
    <p:extLst/>
  </p:cmAuthor>
  <p:cmAuthor id="46" name="Kate Drew" initials="KD [12]" lastIdx="1" clrIdx="45">
    <p:extLst/>
  </p:cmAuthor>
  <p:cmAuthor id="47" name="Kate Drew" initials="KD [13]" lastIdx="1" clrIdx="46">
    <p:extLst/>
  </p:cmAuthor>
  <p:cmAuthor id="48" name="Kate Drew" initials="KD [14]" lastIdx="1" clrIdx="47">
    <p:extLst/>
  </p:cmAuthor>
  <p:cmAuthor id="49" name="Kate Drew" initials="KD [15]" lastIdx="1" clrIdx="48">
    <p:extLst/>
  </p:cmAuthor>
  <p:cmAuthor id="50" name="Kate Drew" initials="KD [16]" lastIdx="1" clrIdx="49">
    <p:extLst/>
  </p:cmAuthor>
  <p:cmAuthor id="51" name="Kate Drew" initials="KD [17]" lastIdx="1" clrIdx="50">
    <p:extLst/>
  </p:cmAuthor>
  <p:cmAuthor id="52" name="Jonathan Camhi" initials="JC" lastIdx="4" clrIdx="51">
    <p:extLst/>
  </p:cmAuthor>
  <p:cmAuthor id="53" name="Jonathan Camhi" initials="JC [2]" lastIdx="1" clrIdx="52">
    <p:extLst/>
  </p:cmAuthor>
  <p:cmAuthor id="54" name="Jonathan Camhi" initials="JC [3]" lastIdx="1" clrIdx="53">
    <p:extLst/>
  </p:cmAuthor>
  <p:cmAuthor id="55" name="Jonathan Camhi" initials="JC [4]" lastIdx="1" clrIdx="54">
    <p:extLst/>
  </p:cmAuthor>
  <p:cmAuthor id="56" name="Jonathan Camhi" initials="JC [5]" lastIdx="1" clrIdx="55">
    <p:extLst/>
  </p:cmAuthor>
  <p:cmAuthor id="57" name="Jonathan Camhi" initials="JC [6]" lastIdx="1" clrIdx="56">
    <p:extLst/>
  </p:cmAuthor>
  <p:cmAuthor id="58" name="Jonathan Camhi" initials="JC [7]" lastIdx="1" clrIdx="57">
    <p:extLst/>
  </p:cmAuthor>
  <p:cmAuthor id="59" name="Jonathan Camhi" initials="JC [8]" lastIdx="1" clrIdx="58">
    <p:extLst/>
  </p:cmAuthor>
  <p:cmAuthor id="60" name="Jonathan Camhi" initials="JC [9]" lastIdx="1" clrIdx="59">
    <p:extLst/>
  </p:cmAuthor>
  <p:cmAuthor id="61" name="Jonathan Camhi" initials="JC [10]" lastIdx="1" clrIdx="60">
    <p:extLst/>
  </p:cmAuthor>
  <p:cmAuthor id="62" name="Jonathan Camhi" initials="JC [11]" lastIdx="1" clrIdx="61">
    <p:extLst/>
  </p:cmAuthor>
  <p:cmAuthor id="63" name="Jonathan Camhi" initials="JC [12]" lastIdx="1" clrIdx="62">
    <p:extLst/>
  </p:cmAuthor>
  <p:cmAuthor id="64" name="Jonathan Camhi" initials="JC [13]" lastIdx="1" clrIdx="63">
    <p:extLst/>
  </p:cmAuthor>
  <p:cmAuthor id="65" name="Jonathan Camhi" initials="JC [14]" lastIdx="1" clrIdx="64">
    <p:extLst/>
  </p:cmAuthor>
  <p:cmAuthor id="66" name="Jonathan Camhi" initials="JC [15]" lastIdx="1" clrIdx="65">
    <p:extLst/>
  </p:cmAuthor>
  <p:cmAuthor id="67" name="Jonathan Camhi" initials="JC [16]" lastIdx="1" clrIdx="66">
    <p:extLst/>
  </p:cmAuthor>
  <p:cmAuthor id="68" name="Jonathan Camhi" initials="JC [17]" lastIdx="1" clrIdx="67">
    <p:extLst/>
  </p:cmAuthor>
  <p:cmAuthor id="69" name="Jonathan Camhi" initials="JC [18]" lastIdx="1" clrIdx="68">
    <p:extLst/>
  </p:cmAuthor>
  <p:cmAuthor id="70" name="Jonathan Camhi" initials="JC [19]" lastIdx="1" clrIdx="69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335"/>
    <a:srgbClr val="E8EEF3"/>
    <a:srgbClr val="CED9E4"/>
    <a:srgbClr val="98BDD8"/>
    <a:srgbClr val="8F2E14"/>
    <a:srgbClr val="BFDEED"/>
    <a:srgbClr val="5493C0"/>
    <a:srgbClr val="386F96"/>
    <a:srgbClr val="172535"/>
    <a:srgbClr val="2349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39"/>
    <p:restoredTop sz="90799"/>
  </p:normalViewPr>
  <p:slideViewPr>
    <p:cSldViewPr snapToGrid="0" snapToObjects="1">
      <p:cViewPr>
        <p:scale>
          <a:sx n="130" d="100"/>
          <a:sy n="130" d="100"/>
        </p:scale>
        <p:origin x="728" y="320"/>
      </p:cViewPr>
      <p:guideLst>
        <p:guide orient="horz" pos="1620"/>
        <p:guide pos="2880"/>
      </p:guideLst>
    </p:cSldViewPr>
  </p:slideViewPr>
  <p:notesTextViewPr>
    <p:cViewPr>
      <p:scale>
        <a:sx n="85" d="100"/>
        <a:sy n="8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2" d="100"/>
          <a:sy n="72" d="100"/>
        </p:scale>
        <p:origin x="417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commentAuthors" Target="commentAuthor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4" Type="http://schemas.openxmlformats.org/officeDocument/2006/relationships/chartUserShapes" Target="../drawings/drawing1.xm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4" Type="http://schemas.openxmlformats.org/officeDocument/2006/relationships/chartUserShapes" Target="../drawings/drawing2.xml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4" Type="http://schemas.openxmlformats.org/officeDocument/2006/relationships/chartUserShapes" Target="../drawings/drawing3.xml"/><Relationship Id="rId1" Type="http://schemas.microsoft.com/office/2011/relationships/chartStyle" Target="style3.xml"/><Relationship Id="rId2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4" Type="http://schemas.openxmlformats.org/officeDocument/2006/relationships/chartUserShapes" Target="../drawings/drawing4.xml"/><Relationship Id="rId1" Type="http://schemas.microsoft.com/office/2011/relationships/chartStyle" Target="style4.xml"/><Relationship Id="rId2" Type="http://schemas.microsoft.com/office/2011/relationships/chartColorStyle" Target="colors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4" Type="http://schemas.openxmlformats.org/officeDocument/2006/relationships/chartUserShapes" Target="../drawings/drawing5.xml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4" Type="http://schemas.openxmlformats.org/officeDocument/2006/relationships/chartUserShapes" Target="../drawings/drawing6.xml"/><Relationship Id="rId1" Type="http://schemas.microsoft.com/office/2011/relationships/chartStyle" Target="style6.xml"/><Relationship Id="rId2" Type="http://schemas.microsoft.com/office/2011/relationships/chartColorStyle" Target="colors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4" Type="http://schemas.openxmlformats.org/officeDocument/2006/relationships/chartUserShapes" Target="../drawings/drawing7.xml"/><Relationship Id="rId1" Type="http://schemas.microsoft.com/office/2011/relationships/chartStyle" Target="style7.xml"/><Relationship Id="rId2" Type="http://schemas.microsoft.com/office/2011/relationships/chartColorStyle" Target="colors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4" Type="http://schemas.openxmlformats.org/officeDocument/2006/relationships/chartUserShapes" Target="../drawings/drawing8.xml"/><Relationship Id="rId1" Type="http://schemas.microsoft.com/office/2011/relationships/chartStyle" Target="style8.xml"/><Relationship Id="rId2" Type="http://schemas.microsoft.com/office/2011/relationships/chartColorStyle" Target="colors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Smart City Investment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chemeClr val="accent5"/>
              </a:solidFill>
              <a:ln>
                <a:solidFill>
                  <a:schemeClr val="accent5"/>
                </a:solidFill>
              </a:ln>
              <a:effectLst/>
            </c:spPr>
          </c:dPt>
          <c:cat>
            <c:strRef>
              <c:f>Sheet1!$A$2:$A$8</c:f>
              <c:strCache>
                <c:ptCount val="7"/>
                <c:pt idx="0">
                  <c:v>2017E</c:v>
                </c:pt>
                <c:pt idx="1">
                  <c:v>2018E</c:v>
                </c:pt>
                <c:pt idx="2">
                  <c:v>2019E</c:v>
                </c:pt>
                <c:pt idx="3">
                  <c:v>2020E</c:v>
                </c:pt>
                <c:pt idx="4">
                  <c:v>2021E</c:v>
                </c:pt>
                <c:pt idx="5">
                  <c:v>2022E</c:v>
                </c:pt>
                <c:pt idx="6">
                  <c:v>2023E</c:v>
                </c:pt>
              </c:strCache>
            </c:strRef>
          </c:cat>
          <c:val>
            <c:numRef>
              <c:f>Sheet1!$B$2:$B$8</c:f>
              <c:numCache>
                <c:formatCode>_-* #,##0_-;\-* #,##0_-;_-* "-"??_-;_-@_-</c:formatCode>
                <c:ptCount val="7"/>
                <c:pt idx="0">
                  <c:v>8.294E10</c:v>
                </c:pt>
                <c:pt idx="1">
                  <c:v>1.074276E11</c:v>
                </c:pt>
                <c:pt idx="2">
                  <c:v>1.33269906E11</c:v>
                </c:pt>
                <c:pt idx="3">
                  <c:v>1.9344050264E11</c:v>
                </c:pt>
                <c:pt idx="4">
                  <c:v>3.545236848384E11</c:v>
                </c:pt>
                <c:pt idx="5">
                  <c:v>5.53056948347904E11</c:v>
                </c:pt>
                <c:pt idx="6">
                  <c:v>8.6276883942273E11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2138750416"/>
        <c:axId val="2140603952"/>
      </c:barChart>
      <c:catAx>
        <c:axId val="2138750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2140603952"/>
        <c:crosses val="autoZero"/>
        <c:auto val="1"/>
        <c:lblAlgn val="ctr"/>
        <c:lblOffset val="100"/>
        <c:noMultiLvlLbl val="0"/>
      </c:catAx>
      <c:valAx>
        <c:axId val="2140603952"/>
        <c:scaling>
          <c:orientation val="minMax"/>
        </c:scaling>
        <c:delete val="0"/>
        <c:axPos val="l"/>
        <c:numFmt formatCode="_-* #,##0_-;\-* #,##0_-;_-* &quot;-&quot;??_-;_-@_-" sourceLinked="1"/>
        <c:majorTickMark val="none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2138750416"/>
        <c:crosses val="autoZero"/>
        <c:crossBetween val="between"/>
        <c:dispUnits>
          <c:builtInUnit val="billion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Annual Connected Municipal Camera Shipments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2017</c:v>
                </c:pt>
                <c:pt idx="1">
                  <c:v>2018E</c:v>
                </c:pt>
                <c:pt idx="2">
                  <c:v>2019E</c:v>
                </c:pt>
                <c:pt idx="3">
                  <c:v>2020E</c:v>
                </c:pt>
                <c:pt idx="4">
                  <c:v>2021E</c:v>
                </c:pt>
                <c:pt idx="5">
                  <c:v>2022E</c:v>
                </c:pt>
                <c:pt idx="6">
                  <c:v>2023E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9.8E7</c:v>
                </c:pt>
                <c:pt idx="1">
                  <c:v>1.3E8</c:v>
                </c:pt>
                <c:pt idx="2">
                  <c:v>1.7225E8</c:v>
                </c:pt>
                <c:pt idx="3">
                  <c:v>2.2823125E8</c:v>
                </c:pt>
                <c:pt idx="4">
                  <c:v>3.0240640625E8</c:v>
                </c:pt>
                <c:pt idx="5">
                  <c:v>4.0068848828125E8</c:v>
                </c:pt>
                <c:pt idx="6">
                  <c:v>5.30912246972656E8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-2141936528"/>
        <c:axId val="-2141960768"/>
      </c:barChart>
      <c:catAx>
        <c:axId val="-2141936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41960768"/>
        <c:crosses val="autoZero"/>
        <c:auto val="1"/>
        <c:lblAlgn val="ctr"/>
        <c:lblOffset val="100"/>
        <c:noMultiLvlLbl val="0"/>
      </c:catAx>
      <c:valAx>
        <c:axId val="-21419607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41936528"/>
        <c:crosses val="autoZero"/>
        <c:crossBetween val="between"/>
        <c:dispUnits>
          <c:builtInUnit val="millions"/>
          <c:dispUnitsLbl>
            <c:layout/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b="0" i="0">
          <a:solidFill>
            <a:schemeClr val="bg1"/>
          </a:solidFill>
          <a:latin typeface="Helvetica Neue" charset="0"/>
          <a:ea typeface="Helvetica Neue" charset="0"/>
          <a:cs typeface="Helvetica Neue" charset="0"/>
        </a:defRPr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Smart street light global installed base</c:v>
                </c:pt>
              </c:strCache>
            </c:strRef>
          </c:tx>
          <c:spPr>
            <a:solidFill>
              <a:schemeClr val="accent5">
                <a:lumMod val="75000"/>
              </a:schemeClr>
            </a:solidFill>
            <a:ln>
              <a:noFill/>
            </a:ln>
            <a:effectLst/>
          </c:spPr>
          <c:cat>
            <c:strRef>
              <c:f>Sheet1!$A$2:$A$8</c:f>
              <c:strCache>
                <c:ptCount val="7"/>
                <c:pt idx="0">
                  <c:v>2017</c:v>
                </c:pt>
                <c:pt idx="1">
                  <c:v>2018E</c:v>
                </c:pt>
                <c:pt idx="2">
                  <c:v>2019E</c:v>
                </c:pt>
                <c:pt idx="3">
                  <c:v>2020E</c:v>
                </c:pt>
                <c:pt idx="4">
                  <c:v>2021E</c:v>
                </c:pt>
                <c:pt idx="5">
                  <c:v>2022E</c:v>
                </c:pt>
                <c:pt idx="6">
                  <c:v>2023E</c:v>
                </c:pt>
              </c:strCache>
            </c:strRef>
          </c:cat>
          <c:val>
            <c:numRef>
              <c:f>Sheet1!$B$2:$B$8</c:f>
              <c:numCache>
                <c:formatCode>_-* #,##0_-;\-* #,##0_-;_-* "-"??_-;_-@_-</c:formatCode>
                <c:ptCount val="7"/>
                <c:pt idx="0">
                  <c:v>6.3E6</c:v>
                </c:pt>
                <c:pt idx="1">
                  <c:v>8.6164299264714E6</c:v>
                </c:pt>
                <c:pt idx="2">
                  <c:v>1.18586133097622E7</c:v>
                </c:pt>
                <c:pt idx="3">
                  <c:v>1.64253482337248E7</c:v>
                </c:pt>
                <c:pt idx="4">
                  <c:v>2.2899440823206E7</c:v>
                </c:pt>
                <c:pt idx="5">
                  <c:v>3.21381871221987E7</c:v>
                </c:pt>
                <c:pt idx="6">
                  <c:v>4.5411077054992E7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8678960"/>
        <c:axId val="-2138671536"/>
      </c:areaChart>
      <c:catAx>
        <c:axId val="-21386789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38671536"/>
        <c:crosses val="autoZero"/>
        <c:auto val="1"/>
        <c:lblAlgn val="ctr"/>
        <c:lblOffset val="100"/>
        <c:noMultiLvlLbl val="0"/>
      </c:catAx>
      <c:valAx>
        <c:axId val="-2138671536"/>
        <c:scaling>
          <c:orientation val="minMax"/>
        </c:scaling>
        <c:delete val="0"/>
        <c:axPos val="l"/>
        <c:numFmt formatCode="_-* #,##0_-;\-* #,##0_-;_-* &quot;-&quot;??_-;_-@_-" sourceLinked="1"/>
        <c:majorTickMark val="none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38678960"/>
        <c:crosses val="autoZero"/>
        <c:crossBetween val="midCat"/>
        <c:dispUnits>
          <c:builtInUnit val="millions"/>
          <c:dispUnitsLbl>
            <c:layout/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b="0" i="0">
          <a:solidFill>
            <a:schemeClr val="bg1"/>
          </a:solidFill>
          <a:latin typeface="Helvetica Neue" charset="0"/>
          <a:ea typeface="Helvetica Neue" charset="0"/>
          <a:cs typeface="Helvetica Neue" charset="0"/>
        </a:defRPr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Smart energy meters in US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Sheet1!$A$2:$A$9</c:f>
              <c:strCache>
                <c:ptCount val="8"/>
                <c:pt idx="0">
                  <c:v>2016</c:v>
                </c:pt>
                <c:pt idx="1">
                  <c:v>2017E</c:v>
                </c:pt>
                <c:pt idx="2">
                  <c:v>2018E</c:v>
                </c:pt>
                <c:pt idx="3">
                  <c:v>2019E</c:v>
                </c:pt>
                <c:pt idx="4">
                  <c:v>2020E</c:v>
                </c:pt>
                <c:pt idx="5">
                  <c:v>2021E</c:v>
                </c:pt>
                <c:pt idx="6">
                  <c:v>2022E</c:v>
                </c:pt>
                <c:pt idx="7">
                  <c:v>2023E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7.0823466E7</c:v>
                </c:pt>
                <c:pt idx="1">
                  <c:v>7.77731754545983E7</c:v>
                </c:pt>
                <c:pt idx="2">
                  <c:v>8.54443616166217E7</c:v>
                </c:pt>
                <c:pt idx="3">
                  <c:v>9.39158319348532E7</c:v>
                </c:pt>
                <c:pt idx="4">
                  <c:v>1.03275411911573E8</c:v>
                </c:pt>
                <c:pt idx="5">
                  <c:v>1.13621022344142E8</c:v>
                </c:pt>
                <c:pt idx="6">
                  <c:v>1.25061890495547E8</c:v>
                </c:pt>
                <c:pt idx="7">
                  <c:v>1.37719912479958E8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40386192"/>
        <c:axId val="-2140367072"/>
      </c:areaChart>
      <c:catAx>
        <c:axId val="-214038619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40367072"/>
        <c:crosses val="autoZero"/>
        <c:auto val="1"/>
        <c:lblAlgn val="ctr"/>
        <c:lblOffset val="100"/>
        <c:noMultiLvlLbl val="0"/>
      </c:catAx>
      <c:valAx>
        <c:axId val="-2140367072"/>
        <c:scaling>
          <c:orientation val="minMax"/>
          <c:min val="5.0E7"/>
        </c:scaling>
        <c:delete val="0"/>
        <c:axPos val="l"/>
        <c:numFmt formatCode="General" sourceLinked="1"/>
        <c:majorTickMark val="none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40386192"/>
        <c:crosses val="autoZero"/>
        <c:crossBetween val="midCat"/>
        <c:dispUnits>
          <c:builtInUnit val="millions"/>
          <c:dispUnitsLbl>
            <c:layout/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b="0" i="0">
          <a:solidFill>
            <a:schemeClr val="bg1"/>
          </a:solidFill>
          <a:latin typeface="Helvetica Neue" charset="0"/>
          <a:ea typeface="Helvetica Neue" charset="0"/>
          <a:cs typeface="Helvetica Neue" charset="0"/>
        </a:defRPr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Smart energy meters in EU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Sheet1!$A$2:$A$9</c:f>
              <c:strCache>
                <c:ptCount val="8"/>
                <c:pt idx="0">
                  <c:v>2016</c:v>
                </c:pt>
                <c:pt idx="1">
                  <c:v>2017E</c:v>
                </c:pt>
                <c:pt idx="2">
                  <c:v>2018E</c:v>
                </c:pt>
                <c:pt idx="3">
                  <c:v>2019E</c:v>
                </c:pt>
                <c:pt idx="4">
                  <c:v>2020E</c:v>
                </c:pt>
                <c:pt idx="5">
                  <c:v>2021E</c:v>
                </c:pt>
                <c:pt idx="6">
                  <c:v>2022E</c:v>
                </c:pt>
                <c:pt idx="7">
                  <c:v>2023E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8.0E7</c:v>
                </c:pt>
                <c:pt idx="1">
                  <c:v>1.11612359947968E8</c:v>
                </c:pt>
                <c:pt idx="2">
                  <c:v>1.41553165314057E8</c:v>
                </c:pt>
                <c:pt idx="3">
                  <c:v>1.70397877001702E8</c:v>
                </c:pt>
                <c:pt idx="4">
                  <c:v>1.98450357417957E8</c:v>
                </c:pt>
                <c:pt idx="5">
                  <c:v>2.2339993290876E8</c:v>
                </c:pt>
                <c:pt idx="6">
                  <c:v>2.4671474029148E8</c:v>
                </c:pt>
                <c:pt idx="7">
                  <c:v>2.68509248017974E8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42027088"/>
        <c:axId val="-2142010064"/>
      </c:areaChart>
      <c:catAx>
        <c:axId val="-214202708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42010064"/>
        <c:crosses val="autoZero"/>
        <c:auto val="1"/>
        <c:lblAlgn val="ctr"/>
        <c:lblOffset val="100"/>
        <c:tickLblSkip val="1"/>
        <c:noMultiLvlLbl val="0"/>
      </c:catAx>
      <c:valAx>
        <c:axId val="-2142010064"/>
        <c:scaling>
          <c:orientation val="minMax"/>
          <c:min val="5.0E7"/>
        </c:scaling>
        <c:delete val="0"/>
        <c:axPos val="l"/>
        <c:numFmt formatCode="General" sourceLinked="1"/>
        <c:majorTickMark val="none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42027088"/>
        <c:crosses val="autoZero"/>
        <c:crossBetween val="midCat"/>
        <c:dispUnits>
          <c:builtInUnit val="millions"/>
          <c:dispUnitsLbl>
            <c:layout/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b="0" i="0">
          <a:solidFill>
            <a:schemeClr val="bg1"/>
          </a:solidFill>
          <a:latin typeface="Helvetica Neue" charset="0"/>
          <a:ea typeface="Helvetica Neue" charset="0"/>
          <a:cs typeface="Helvetica Neue" charset="0"/>
        </a:defRPr>
      </a:pPr>
      <a:endParaRPr lang="en-US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Smart gas meters installed base in Europe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Sheet1!$A$2:$A$9</c:f>
              <c:strCache>
                <c:ptCount val="8"/>
                <c:pt idx="0">
                  <c:v>2016</c:v>
                </c:pt>
                <c:pt idx="1">
                  <c:v>2017</c:v>
                </c:pt>
                <c:pt idx="2">
                  <c:v>2018E</c:v>
                </c:pt>
                <c:pt idx="3">
                  <c:v>2019E</c:v>
                </c:pt>
                <c:pt idx="4">
                  <c:v>2020E</c:v>
                </c:pt>
                <c:pt idx="5">
                  <c:v>2021E</c:v>
                </c:pt>
                <c:pt idx="6">
                  <c:v>2022E</c:v>
                </c:pt>
                <c:pt idx="7">
                  <c:v>2023E</c:v>
                </c:pt>
              </c:strCache>
            </c:strRef>
          </c:cat>
          <c:val>
            <c:numRef>
              <c:f>Sheet1!$B$2:$B$9</c:f>
              <c:numCache>
                <c:formatCode>_-* #,##0_-;\-* #,##0_-;_-* "-"??_-;_-@_-</c:formatCode>
                <c:ptCount val="8"/>
                <c:pt idx="0">
                  <c:v>9.515E6</c:v>
                </c:pt>
                <c:pt idx="1">
                  <c:v>1.73E7</c:v>
                </c:pt>
                <c:pt idx="2">
                  <c:v>2.23313624475601E7</c:v>
                </c:pt>
                <c:pt idx="3">
                  <c:v>2.88259970383986E7</c:v>
                </c:pt>
                <c:pt idx="4">
                  <c:v>3.72094675015476E7</c:v>
                </c:pt>
                <c:pt idx="5">
                  <c:v>4.80311043501599E7</c:v>
                </c:pt>
                <c:pt idx="6">
                  <c:v>6.2E7</c:v>
                </c:pt>
                <c:pt idx="7">
                  <c:v>8.00314723554176E7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2277232"/>
        <c:axId val="-2130182768"/>
      </c:areaChart>
      <c:catAx>
        <c:axId val="-21322772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30182768"/>
        <c:crosses val="autoZero"/>
        <c:auto val="1"/>
        <c:lblAlgn val="ctr"/>
        <c:lblOffset val="100"/>
        <c:noMultiLvlLbl val="0"/>
      </c:catAx>
      <c:valAx>
        <c:axId val="-2130182768"/>
        <c:scaling>
          <c:orientation val="minMax"/>
        </c:scaling>
        <c:delete val="0"/>
        <c:axPos val="l"/>
        <c:numFmt formatCode="_-* #,##0_-;\-* #,##0_-;_-* &quot;-&quot;??_-;_-@_-" sourceLinked="1"/>
        <c:majorTickMark val="none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32277232"/>
        <c:crosses val="autoZero"/>
        <c:crossBetween val="midCat"/>
        <c:dispUnits>
          <c:builtInUnit val="millions"/>
        </c:dispUnits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b="0" i="0">
          <a:solidFill>
            <a:schemeClr val="bg1"/>
          </a:solidFill>
          <a:latin typeface="Helvetica Neue" charset="0"/>
          <a:ea typeface="Helvetica Neue" charset="0"/>
          <a:cs typeface="Helvetica Neue" charset="0"/>
        </a:defRPr>
      </a:pPr>
      <a:endParaRPr lang="en-US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cat>
            <c:strRef>
              <c:f>Sheet1!$A$2:$A$9</c:f>
              <c:strCache>
                <c:ptCount val="8"/>
                <c:pt idx="0">
                  <c:v>2016</c:v>
                </c:pt>
                <c:pt idx="1">
                  <c:v>2017E</c:v>
                </c:pt>
                <c:pt idx="2">
                  <c:v>2018E</c:v>
                </c:pt>
                <c:pt idx="3">
                  <c:v>2019E</c:v>
                </c:pt>
                <c:pt idx="4">
                  <c:v>2020E</c:v>
                </c:pt>
                <c:pt idx="5">
                  <c:v>2021E</c:v>
                </c:pt>
                <c:pt idx="6">
                  <c:v>2022E</c:v>
                </c:pt>
                <c:pt idx="7">
                  <c:v>2023E</c:v>
                </c:pt>
              </c:strCache>
            </c:strRef>
          </c:cat>
          <c:val>
            <c:numRef>
              <c:f>Sheet1!$B$2:$B$9</c:f>
              <c:numCache>
                <c:formatCode>_-* #,##0_-;\-* #,##0_-;_-* "-"??_-;_-@_-</c:formatCode>
                <c:ptCount val="8"/>
                <c:pt idx="0">
                  <c:v>1.134E10</c:v>
                </c:pt>
                <c:pt idx="1">
                  <c:v>1.27575E10</c:v>
                </c:pt>
                <c:pt idx="2">
                  <c:v>1.4415975E10</c:v>
                </c:pt>
                <c:pt idx="3">
                  <c:v>1.6362131625E10</c:v>
                </c:pt>
                <c:pt idx="4">
                  <c:v>1.86528300525E10</c:v>
                </c:pt>
                <c:pt idx="5">
                  <c:v>2.13574904101125E10</c:v>
                </c:pt>
                <c:pt idx="6">
                  <c:v>2.45611139716294E10</c:v>
                </c:pt>
                <c:pt idx="7">
                  <c:v>2.83680866372319E10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0053984"/>
        <c:axId val="-2130176064"/>
      </c:areaChart>
      <c:catAx>
        <c:axId val="-21300539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30176064"/>
        <c:crosses val="autoZero"/>
        <c:auto val="1"/>
        <c:lblAlgn val="ctr"/>
        <c:lblOffset val="100"/>
        <c:noMultiLvlLbl val="0"/>
      </c:catAx>
      <c:valAx>
        <c:axId val="-2130176064"/>
        <c:scaling>
          <c:orientation val="minMax"/>
          <c:min val="0.0"/>
        </c:scaling>
        <c:delete val="0"/>
        <c:axPos val="l"/>
        <c:numFmt formatCode="_-* #,##0_-;\-* #,##0_-;_-* &quot;-&quot;??_-;_-@_-" sourceLinked="1"/>
        <c:majorTickMark val="none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2130053984"/>
        <c:crosses val="autoZero"/>
        <c:crossBetween val="midCat"/>
        <c:dispUnits>
          <c:builtInUnit val="billions"/>
        </c:dispUnits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b="0" i="0">
          <a:solidFill>
            <a:schemeClr val="bg1"/>
          </a:solidFill>
          <a:latin typeface="Helvetica Neue" charset="0"/>
          <a:ea typeface="Helvetica Neue" charset="0"/>
          <a:cs typeface="Helvetica Neue" charset="0"/>
        </a:defRPr>
      </a:pPr>
      <a:endParaRPr lang="en-US"/>
    </a:p>
  </c:txPr>
  <c:externalData r:id="rId3">
    <c:autoUpdate val="0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0902912808270604"/>
          <c:y val="0.045335658238884"/>
          <c:w val="0.897436613210635"/>
          <c:h val="0.85396096630031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Smart city data generated (billions of terabytes)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2016</c:v>
                </c:pt>
                <c:pt idx="1">
                  <c:v>2017</c:v>
                </c:pt>
                <c:pt idx="2">
                  <c:v>2018E</c:v>
                </c:pt>
                <c:pt idx="3">
                  <c:v>2019E</c:v>
                </c:pt>
                <c:pt idx="4">
                  <c:v>2020E</c:v>
                </c:pt>
                <c:pt idx="5">
                  <c:v>2021E</c:v>
                </c:pt>
                <c:pt idx="6">
                  <c:v>2022E</c:v>
                </c:pt>
                <c:pt idx="7">
                  <c:v>2023E</c:v>
                </c:pt>
              </c:strCache>
            </c:strRef>
          </c:cat>
          <c:val>
            <c:numRef>
              <c:f>Sheet1!$B$2:$B$9</c:f>
              <c:numCache>
                <c:formatCode>_-* #,##0_-;\-* #,##0_-;_-* "-"??_-;_-@_-</c:formatCode>
                <c:ptCount val="8"/>
                <c:pt idx="0">
                  <c:v>2.2E10</c:v>
                </c:pt>
                <c:pt idx="1">
                  <c:v>3.1E10</c:v>
                </c:pt>
                <c:pt idx="2">
                  <c:v>4.41087598383738E10</c:v>
                </c:pt>
                <c:pt idx="3">
                  <c:v>6.06601766008502E10</c:v>
                </c:pt>
                <c:pt idx="4">
                  <c:v>8.17143846099564E10</c:v>
                </c:pt>
                <c:pt idx="5">
                  <c:v>1.07729290111647E11</c:v>
                </c:pt>
                <c:pt idx="6">
                  <c:v>1.38885573352539E11</c:v>
                </c:pt>
                <c:pt idx="7">
                  <c:v>1.74960918613234E11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2093158320"/>
        <c:axId val="2093004048"/>
      </c:barChart>
      <c:catAx>
        <c:axId val="20931583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2093004048"/>
        <c:crosses val="autoZero"/>
        <c:auto val="1"/>
        <c:lblAlgn val="ctr"/>
        <c:lblOffset val="100"/>
        <c:noMultiLvlLbl val="0"/>
      </c:catAx>
      <c:valAx>
        <c:axId val="2093004048"/>
        <c:scaling>
          <c:orientation val="minMax"/>
        </c:scaling>
        <c:delete val="0"/>
        <c:axPos val="l"/>
        <c:numFmt formatCode="_-* #,##0_-;\-* #,##0_-;_-* &quot;-&quot;??_-;_-@_-" sourceLinked="1"/>
        <c:majorTickMark val="none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2093158320"/>
        <c:crosses val="autoZero"/>
        <c:crossBetween val="between"/>
        <c:dispUnits>
          <c:builtInUnit val="billions"/>
          <c:dispUnitsLbl>
            <c:layout/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0.46679</cdr:x>
      <cdr:y>0.06896</cdr:y>
    </cdr:from>
    <cdr:to>
      <cdr:x>0.81218</cdr:x>
      <cdr:y>0.16113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424666" y="251138"/>
          <a:ext cx="1794059" cy="33565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CAGR=52% (2018-2023)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0.47657</cdr:x>
      <cdr:y>0.08291</cdr:y>
    </cdr:from>
    <cdr:to>
      <cdr:x>0.82196</cdr:x>
      <cdr:y>0.17508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475466" y="301938"/>
          <a:ext cx="1794059" cy="33565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CAGR=33% (2018-2023)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0.48635</cdr:x>
      <cdr:y>0.09686</cdr:y>
    </cdr:from>
    <cdr:to>
      <cdr:x>0.83174</cdr:x>
      <cdr:y>0.18903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526266" y="352738"/>
          <a:ext cx="1794059" cy="33565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CAGR=39% (2018-2023)</a:t>
          </a:r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0.40447</cdr:x>
      <cdr:y>0.19414</cdr:y>
    </cdr:from>
    <cdr:to>
      <cdr:x>0.74986</cdr:x>
      <cdr:y>0.36063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100964" y="391401"/>
          <a:ext cx="1794059" cy="33565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CAGR=10% (2018-2023)</a:t>
          </a:r>
        </a:p>
      </cdr:txBody>
    </cdr:sp>
  </cdr:relSizeAnchor>
  <cdr:relSizeAnchor xmlns:cdr="http://schemas.openxmlformats.org/drawingml/2006/chartDrawing">
    <cdr:from>
      <cdr:x>0.04421</cdr:x>
      <cdr:y>0.11839</cdr:y>
    </cdr:from>
    <cdr:to>
      <cdr:x>0.3896</cdr:x>
      <cdr:y>0.28488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229633" y="238674"/>
          <a:ext cx="1794059" cy="33565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200" dirty="0" smtClean="0">
              <a:solidFill>
                <a:schemeClr val="accent5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rPr>
            <a:t>US</a:t>
          </a:r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0.40652</cdr:x>
      <cdr:y>0.15092</cdr:y>
    </cdr:from>
    <cdr:to>
      <cdr:x>0.75191</cdr:x>
      <cdr:y>0.31741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111587" y="275685"/>
          <a:ext cx="1794059" cy="30411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CAGR=14% (2018-2023)</a:t>
          </a:r>
        </a:p>
      </cdr:txBody>
    </cdr:sp>
  </cdr:relSizeAnchor>
  <cdr:relSizeAnchor xmlns:cdr="http://schemas.openxmlformats.org/drawingml/2006/chartDrawing">
    <cdr:from>
      <cdr:x>0.04421</cdr:x>
      <cdr:y>0.17627</cdr:y>
    </cdr:from>
    <cdr:to>
      <cdr:x>0.3896</cdr:x>
      <cdr:y>0.34276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229634" y="355363"/>
          <a:ext cx="1794059" cy="33565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200" dirty="0" smtClean="0">
              <a:solidFill>
                <a:schemeClr val="accent5">
                  <a:lumMod val="60000"/>
                  <a:lumOff val="40000"/>
                </a:schemeClr>
              </a:solidFill>
              <a:latin typeface="Helvetica Neue" charset="0"/>
              <a:ea typeface="Helvetica Neue" charset="0"/>
              <a:cs typeface="Helvetica Neue" charset="0"/>
            </a:rPr>
            <a:t>EU</a:t>
          </a:r>
        </a:p>
      </cdr:txBody>
    </cdr: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0.51956</cdr:x>
      <cdr:y>0.07999</cdr:y>
    </cdr:from>
    <cdr:to>
      <cdr:x>0.86495</cdr:x>
      <cdr:y>0.17216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698750" y="291300"/>
          <a:ext cx="1794060" cy="33565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CAGR=29</a:t>
          </a:r>
          <a:r>
            <a:rPr lang="en-US" sz="11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% (</a:t>
          </a:r>
          <a:r>
            <a:rPr lang="en-US" sz="10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2018-2023</a:t>
          </a:r>
          <a:r>
            <a:rPr lang="en-US" sz="11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)</a:t>
          </a:r>
        </a:p>
      </cdr:txBody>
    </cdr: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0.5</cdr:x>
      <cdr:y>0.08518</cdr:y>
    </cdr:from>
    <cdr:to>
      <cdr:x>0.84539</cdr:x>
      <cdr:y>0.17735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597150" y="310202"/>
          <a:ext cx="1794060" cy="33565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CAGR=15</a:t>
          </a:r>
          <a:r>
            <a:rPr lang="en-US" sz="11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% (</a:t>
          </a:r>
          <a:r>
            <a:rPr lang="en-US" sz="10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2018-2023</a:t>
          </a:r>
          <a:r>
            <a:rPr lang="en-US" sz="11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)</a:t>
          </a:r>
        </a:p>
      </cdr:txBody>
    </cdr:sp>
  </cdr:relSizeAnchor>
</c:userShapes>
</file>

<file path=ppt/drawings/drawing8.xml><?xml version="1.0" encoding="utf-8"?>
<c:userShapes xmlns:c="http://schemas.openxmlformats.org/drawingml/2006/chart">
  <cdr:relSizeAnchor xmlns:cdr="http://schemas.openxmlformats.org/drawingml/2006/chartDrawing">
    <cdr:from>
      <cdr:x>0.47657</cdr:x>
      <cdr:y>0.08291</cdr:y>
    </cdr:from>
    <cdr:to>
      <cdr:x>0.82196</cdr:x>
      <cdr:y>0.17508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475466" y="301938"/>
          <a:ext cx="1794059" cy="33565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0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rPr>
            <a:t>CAGR=32% (2018-2023)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40BD2C-AE30-814B-AEE5-AD6201E65AA2}" type="datetimeFigureOut">
              <a:rPr lang="en-US" smtClean="0"/>
              <a:t>3/12/18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38881F-80A7-7745-AD79-26AE2505CB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2223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79214B-04F6-124C-8E77-8D925E52DA85}" type="datetimeFigureOut">
              <a:rPr lang="en-US" smtClean="0"/>
              <a:t>3/12/18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E6AFA-7834-5045-B397-D453270C8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920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36639-476F-124E-A0A1-DC0B984B953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750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323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21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373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467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168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491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E6AFA-7834-5045-B397-D453270C804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844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Blue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0" y="0"/>
            <a:ext cx="9144000" cy="5143499"/>
          </a:xfrm>
          <a:solidFill>
            <a:schemeClr val="tx2">
              <a:lumMod val="50000"/>
              <a:alpha val="94000"/>
            </a:schemeClr>
          </a:solidFill>
        </p:spPr>
        <p:txBody>
          <a:bodyPr/>
          <a:lstStyle>
            <a:lvl1pPr>
              <a:lnSpc>
                <a:spcPct val="120000"/>
              </a:lnSpc>
              <a:defRPr sz="1000"/>
            </a:lvl1pPr>
          </a:lstStyle>
          <a:p>
            <a:r>
              <a:rPr lang="en-US" spc="200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PROVIDING IN-DEPTH INSIGHT, DATA, AND ANALYSIS OF EVERYTHING DIGITAL</a:t>
            </a:r>
          </a:p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2569464"/>
          </a:xfrm>
          <a:prstGeom prst="rect">
            <a:avLst/>
          </a:prstGeom>
        </p:spPr>
        <p:txBody>
          <a:bodyPr anchor="b"/>
          <a:lstStyle>
            <a:lvl1pPr algn="ctr">
              <a:defRPr sz="2800" b="1" i="0" cap="all" spc="200" baseline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defRPr>
            </a:lvl1pPr>
          </a:lstStyle>
          <a:p>
            <a:r>
              <a:rPr lang="en-US" dirty="0" smtClean="0"/>
              <a:t>Click to insert title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569464"/>
            <a:ext cx="91440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600" b="1" i="0" cap="all" spc="200" baseline="0">
                <a:solidFill>
                  <a:schemeClr val="accent5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</a:t>
            </a:r>
            <a:r>
              <a:rPr lang="en-US" dirty="0" err="1" smtClean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8068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7951" y="4693331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-1"/>
            <a:ext cx="9135116" cy="4693331"/>
          </a:xfrm>
          <a:prstGeom prst="rect">
            <a:avLst/>
          </a:prstGeom>
          <a:solidFill>
            <a:schemeClr val="tx2">
              <a:lumMod val="75000"/>
              <a:alpha val="75000"/>
            </a:schemeClr>
          </a:solidFill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03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-4442" y="4693333"/>
            <a:ext cx="9139559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442" y="-1"/>
            <a:ext cx="9135116" cy="4693331"/>
          </a:xfrm>
          <a:prstGeom prst="rect">
            <a:avLst/>
          </a:prstGeom>
          <a:solidFill>
            <a:schemeClr val="tx2">
              <a:lumMod val="75000"/>
              <a:alpha val="75000"/>
            </a:schemeClr>
          </a:solidFill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49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">
    <p:bg>
      <p:bgPr>
        <a:solidFill>
          <a:schemeClr val="tx2">
            <a:lumMod val="75000"/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34317" y="0"/>
            <a:ext cx="6400800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" y="-1"/>
            <a:ext cx="7132320" cy="4695555"/>
          </a:xfrm>
          <a:custGeom>
            <a:avLst/>
            <a:gdLst>
              <a:gd name="connsiteX0" fmla="*/ 0 w 7132320"/>
              <a:gd name="connsiteY0" fmla="*/ 0 h 4693331"/>
              <a:gd name="connsiteX1" fmla="*/ 7132320 w 7132320"/>
              <a:gd name="connsiteY1" fmla="*/ 0 h 4693331"/>
              <a:gd name="connsiteX2" fmla="*/ 7132320 w 7132320"/>
              <a:gd name="connsiteY2" fmla="*/ 4693331 h 4693331"/>
              <a:gd name="connsiteX3" fmla="*/ 0 w 7132320"/>
              <a:gd name="connsiteY3" fmla="*/ 4693331 h 4693331"/>
              <a:gd name="connsiteX4" fmla="*/ 0 w 7132320"/>
              <a:gd name="connsiteY4" fmla="*/ 0 h 4693331"/>
              <a:gd name="connsiteX0" fmla="*/ 0 w 7132320"/>
              <a:gd name="connsiteY0" fmla="*/ 0 h 4714846"/>
              <a:gd name="connsiteX1" fmla="*/ 7132320 w 7132320"/>
              <a:gd name="connsiteY1" fmla="*/ 0 h 4714846"/>
              <a:gd name="connsiteX2" fmla="*/ 3722146 w 7132320"/>
              <a:gd name="connsiteY2" fmla="*/ 4714846 h 4714846"/>
              <a:gd name="connsiteX3" fmla="*/ 0 w 7132320"/>
              <a:gd name="connsiteY3" fmla="*/ 4693331 h 4714846"/>
              <a:gd name="connsiteX4" fmla="*/ 0 w 7132320"/>
              <a:gd name="connsiteY4" fmla="*/ 0 h 4714846"/>
              <a:gd name="connsiteX0" fmla="*/ 0 w 7132320"/>
              <a:gd name="connsiteY0" fmla="*/ 0 h 4695555"/>
              <a:gd name="connsiteX1" fmla="*/ 7132320 w 7132320"/>
              <a:gd name="connsiteY1" fmla="*/ 0 h 4695555"/>
              <a:gd name="connsiteX2" fmla="*/ 2556962 w 7132320"/>
              <a:gd name="connsiteY2" fmla="*/ 4695555 h 4695555"/>
              <a:gd name="connsiteX3" fmla="*/ 0 w 7132320"/>
              <a:gd name="connsiteY3" fmla="*/ 4693331 h 4695555"/>
              <a:gd name="connsiteX4" fmla="*/ 0 w 7132320"/>
              <a:gd name="connsiteY4" fmla="*/ 0 h 4695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32320" h="4695555">
                <a:moveTo>
                  <a:pt x="0" y="0"/>
                </a:moveTo>
                <a:lnTo>
                  <a:pt x="7132320" y="0"/>
                </a:lnTo>
                <a:lnTo>
                  <a:pt x="2556962" y="4695555"/>
                </a:lnTo>
                <a:lnTo>
                  <a:pt x="0" y="4693331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anchor="ctr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157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 - Mirrored">
    <p:bg>
      <p:bgPr>
        <a:solidFill>
          <a:schemeClr val="tx2">
            <a:lumMod val="75000"/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5529431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8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819917" y="0"/>
            <a:ext cx="7132320" cy="4693331"/>
          </a:xfrm>
          <a:custGeom>
            <a:avLst/>
            <a:gdLst>
              <a:gd name="connsiteX0" fmla="*/ 0 w 7132320"/>
              <a:gd name="connsiteY0" fmla="*/ 0 h 4693331"/>
              <a:gd name="connsiteX1" fmla="*/ 7132320 w 7132320"/>
              <a:gd name="connsiteY1" fmla="*/ 0 h 4693331"/>
              <a:gd name="connsiteX2" fmla="*/ 7132320 w 7132320"/>
              <a:gd name="connsiteY2" fmla="*/ 4693331 h 4693331"/>
              <a:gd name="connsiteX3" fmla="*/ 0 w 7132320"/>
              <a:gd name="connsiteY3" fmla="*/ 4693331 h 4693331"/>
              <a:gd name="connsiteX4" fmla="*/ 0 w 7132320"/>
              <a:gd name="connsiteY4" fmla="*/ 0 h 4693331"/>
              <a:gd name="connsiteX0" fmla="*/ 0 w 7132320"/>
              <a:gd name="connsiteY0" fmla="*/ 0 h 4693331"/>
              <a:gd name="connsiteX1" fmla="*/ 7132320 w 7132320"/>
              <a:gd name="connsiteY1" fmla="*/ 0 h 4693331"/>
              <a:gd name="connsiteX2" fmla="*/ 7132320 w 7132320"/>
              <a:gd name="connsiteY2" fmla="*/ 4693331 h 4693331"/>
              <a:gd name="connsiteX3" fmla="*/ 3715473 w 7132320"/>
              <a:gd name="connsiteY3" fmla="*/ 4693331 h 4693331"/>
              <a:gd name="connsiteX4" fmla="*/ 0 w 7132320"/>
              <a:gd name="connsiteY4" fmla="*/ 0 h 4693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32320" h="4693331">
                <a:moveTo>
                  <a:pt x="0" y="0"/>
                </a:moveTo>
                <a:lnTo>
                  <a:pt x="7132320" y="0"/>
                </a:lnTo>
                <a:lnTo>
                  <a:pt x="7132320" y="4693331"/>
                </a:lnTo>
                <a:lnTo>
                  <a:pt x="3715473" y="4693331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anchor="ctr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796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477517" y="4"/>
            <a:ext cx="3657600" cy="469332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2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482405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"/>
            <a:ext cx="5486400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61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 - Mirro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"/>
            <a:ext cx="3657600" cy="469333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482405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648717" y="0"/>
            <a:ext cx="5486400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983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0" y="0"/>
            <a:ext cx="4572000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1"/>
            <a:ext cx="9144000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"/>
            <a:ext cx="4572000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6967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 - Mirro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572000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1"/>
            <a:ext cx="9144000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0" y="0"/>
            <a:ext cx="4572000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3142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668357" y="-1"/>
            <a:ext cx="5486400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43999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"/>
            <a:ext cx="3668357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864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D - Mirro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486400" cy="469333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43999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399" y="0"/>
            <a:ext cx="3657599" cy="469333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8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71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 -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48640" y="1286460"/>
            <a:ext cx="8046720" cy="329535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40000"/>
              </a:lnSpc>
              <a:spcBef>
                <a:spcPts val="0"/>
              </a:spcBef>
              <a:buNone/>
              <a:defRPr sz="1400" b="0" i="0" spc="100" baseline="0">
                <a:latin typeface="Avenir Next Medium" charset="0"/>
                <a:ea typeface="Avenir Next Medium" charset="0"/>
                <a:cs typeface="Avenir Next Medium" charset="0"/>
              </a:defRPr>
            </a:lvl1pPr>
          </a:lstStyle>
          <a:p>
            <a:pPr lvl="0"/>
            <a:r>
              <a:rPr lang="en-US" dirty="0" smtClean="0"/>
              <a:t>Click to insert text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48640" y="920700"/>
            <a:ext cx="8046720" cy="3657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600" b="1" i="0" cap="all" spc="200" baseline="0">
                <a:solidFill>
                  <a:schemeClr val="accent5"/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</a:t>
            </a:r>
            <a:r>
              <a:rPr lang="en-US" dirty="0" err="1" smtClean="0"/>
              <a:t>SUBtitle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7454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Content Placeholder 14"/>
          <p:cNvSpPr>
            <a:spLocks noGrp="1"/>
          </p:cNvSpPr>
          <p:nvPr>
            <p:ph sz="quarter" idx="11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782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2">
            <a:lumMod val="50000"/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3697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 -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548640" y="1231409"/>
            <a:ext cx="8046720" cy="335040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40000"/>
              </a:lnSpc>
              <a:spcBef>
                <a:spcPts val="0"/>
              </a:spcBef>
              <a:buNone/>
              <a:defRPr sz="1400" b="0" i="0" spc="100" baseline="0">
                <a:latin typeface="Avenir Next Medium" charset="0"/>
                <a:ea typeface="Avenir Next Medium" charset="0"/>
                <a:cs typeface="Avenir Next Medium" charset="0"/>
              </a:defRPr>
            </a:lvl1pPr>
          </a:lstStyle>
          <a:p>
            <a:pPr lvl="0"/>
            <a:r>
              <a:rPr lang="en-US" dirty="0" smtClean="0"/>
              <a:t>Click to insert text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  <p:sp>
        <p:nvSpPr>
          <p:cNvPr id="1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126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3767328" y="939487"/>
            <a:ext cx="5193792" cy="364232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" y="207967"/>
            <a:ext cx="3584448" cy="43738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2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67328" y="207967"/>
            <a:ext cx="5193792" cy="73152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200" b="1" i="0" cap="all" spc="200" baseline="0">
                <a:solidFill>
                  <a:schemeClr val="accent5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Chart title</a:t>
            </a:r>
            <a:endParaRPr lang="en-US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5302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 - Mirro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182880" y="939487"/>
            <a:ext cx="5193792" cy="3642328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376672" y="207967"/>
            <a:ext cx="3584448" cy="43738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2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" y="207967"/>
            <a:ext cx="5193792" cy="73152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200" b="1" i="0" cap="all" spc="200" baseline="0">
                <a:solidFill>
                  <a:schemeClr val="accent5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Chart title</a:t>
            </a:r>
            <a:endParaRPr lang="en-US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648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549910" y="1286460"/>
            <a:ext cx="8045450" cy="32953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548640" y="920700"/>
            <a:ext cx="8046720" cy="36576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200" b="1" i="0" cap="all" spc="200" baseline="0">
                <a:solidFill>
                  <a:schemeClr val="accent5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Chart title</a:t>
            </a:r>
            <a:endParaRPr lang="en-US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4924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B - Two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539636" y="1286459"/>
            <a:ext cx="3931920" cy="32953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544920" y="920699"/>
            <a:ext cx="3931920" cy="36576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200" b="1" i="0" cap="all" spc="200" baseline="0">
                <a:solidFill>
                  <a:schemeClr val="accent5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Chart title</a:t>
            </a:r>
            <a:endParaRPr lang="en-US" dirty="0"/>
          </a:p>
        </p:txBody>
      </p:sp>
      <p:sp>
        <p:nvSpPr>
          <p:cNvPr id="7" name="Chart Placeholder 2"/>
          <p:cNvSpPr>
            <a:spLocks noGrp="1"/>
          </p:cNvSpPr>
          <p:nvPr>
            <p:ph type="chart" sz="quarter" idx="16"/>
          </p:nvPr>
        </p:nvSpPr>
        <p:spPr>
          <a:xfrm>
            <a:off x="4662021" y="1286459"/>
            <a:ext cx="3931920" cy="329535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667160" y="920700"/>
            <a:ext cx="3931920" cy="36576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200" b="1" i="0" cap="all" spc="200" baseline="0">
                <a:solidFill>
                  <a:schemeClr val="accent5">
                    <a:lumMod val="60000"/>
                    <a:lumOff val="40000"/>
                  </a:schemeClr>
                </a:solidFill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Chart title</a:t>
            </a:r>
            <a:endParaRPr lang="en-US" dirty="0"/>
          </a:p>
        </p:txBody>
      </p:sp>
      <p:sp>
        <p:nvSpPr>
          <p:cNvPr id="11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4941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549910" y="920700"/>
            <a:ext cx="8045450" cy="366111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2"/>
            <a:ext cx="9139559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8224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C - Two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4"/>
          </p:nvPr>
        </p:nvSpPr>
        <p:spPr>
          <a:xfrm>
            <a:off x="549910" y="986319"/>
            <a:ext cx="3931920" cy="3595496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93333"/>
            <a:ext cx="9135117" cy="45016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" name="Chart Placeholder 2"/>
          <p:cNvSpPr>
            <a:spLocks noGrp="1"/>
          </p:cNvSpPr>
          <p:nvPr>
            <p:ph type="chart" sz="quarter" idx="15"/>
          </p:nvPr>
        </p:nvSpPr>
        <p:spPr>
          <a:xfrm>
            <a:off x="4663440" y="986319"/>
            <a:ext cx="3931920" cy="3595496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9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9134" y="4786096"/>
            <a:ext cx="3838341" cy="26464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000">
                <a:latin typeface="Avenir Book"/>
                <a:cs typeface="Avenir Book"/>
              </a:defRPr>
            </a:lvl1pPr>
            <a:lvl2pPr>
              <a:defRPr sz="1100">
                <a:latin typeface="Avenir Book"/>
                <a:cs typeface="Avenir Book"/>
              </a:defRPr>
            </a:lvl2pPr>
            <a:lvl3pPr>
              <a:defRPr sz="1100">
                <a:latin typeface="Avenir Book"/>
                <a:cs typeface="Avenir Book"/>
              </a:defRPr>
            </a:lvl3pPr>
            <a:lvl4pPr>
              <a:defRPr sz="1100">
                <a:latin typeface="Avenir Book"/>
                <a:cs typeface="Avenir Book"/>
              </a:defRPr>
            </a:lvl4pPr>
            <a:lvl5pPr>
              <a:defRPr sz="1100">
                <a:latin typeface="Avenir Book"/>
                <a:cs typeface="Avenir Book"/>
              </a:defRPr>
            </a:lvl5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1" t="25514" r="6137" b="25626"/>
          <a:stretch/>
        </p:blipFill>
        <p:spPr>
          <a:xfrm>
            <a:off x="7128935" y="4802375"/>
            <a:ext cx="1916111" cy="225012"/>
          </a:xfrm>
          <a:prstGeom prst="rect">
            <a:avLst/>
          </a:prstGeom>
        </p:spPr>
      </p:pic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48640" y="327640"/>
            <a:ext cx="8046720" cy="59306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 b="1" i="0" cap="all" spc="200" baseline="0">
                <a:latin typeface="Avenir Next Demi Bold" charset="0"/>
                <a:ea typeface="Avenir Next Demi Bold" charset="0"/>
                <a:cs typeface="Avenir Next Demi Bold" charset="0"/>
              </a:defRPr>
            </a:lvl1pPr>
          </a:lstStyle>
          <a:p>
            <a:pPr lvl="0"/>
            <a:r>
              <a:rPr lang="en-US" dirty="0" smtClean="0"/>
              <a:t>Click to insert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8057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4"/>
          <p:cNvSpPr txBox="1">
            <a:spLocks/>
          </p:cNvSpPr>
          <p:nvPr userDrawn="1"/>
        </p:nvSpPr>
        <p:spPr>
          <a:xfrm>
            <a:off x="5807716" y="4713465"/>
            <a:ext cx="3327400" cy="36671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1100" b="0" kern="1200">
                <a:solidFill>
                  <a:schemeClr val="bg1"/>
                </a:solidFill>
                <a:latin typeface="Avenir Book"/>
                <a:ea typeface="+mn-ea"/>
                <a:cs typeface="Avenir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100" kern="1200">
                <a:solidFill>
                  <a:schemeClr val="bg1"/>
                </a:solidFill>
                <a:latin typeface="Avenir Book"/>
                <a:ea typeface="+mn-ea"/>
                <a:cs typeface="Avenir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100" kern="1200">
                <a:solidFill>
                  <a:schemeClr val="bg1"/>
                </a:solidFill>
                <a:latin typeface="Avenir Book"/>
                <a:ea typeface="+mn-ea"/>
                <a:cs typeface="Avenir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100" kern="1200">
                <a:solidFill>
                  <a:schemeClr val="bg1"/>
                </a:solidFill>
                <a:latin typeface="Avenir Book"/>
                <a:ea typeface="+mn-ea"/>
                <a:cs typeface="Avenir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100" kern="1200">
                <a:solidFill>
                  <a:schemeClr val="bg1"/>
                </a:solidFill>
                <a:latin typeface="Avenir Book"/>
                <a:ea typeface="+mn-ea"/>
                <a:cs typeface="Avenir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1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0" y="0"/>
            <a:ext cx="9135116" cy="5143499"/>
          </a:xfrm>
          <a:prstGeom prst="rect">
            <a:avLst/>
          </a:prstGeom>
          <a:solidFill>
            <a:schemeClr val="tx2">
              <a:alpha val="20000"/>
            </a:schemeClr>
          </a:solidFill>
        </p:spPr>
        <p:txBody>
          <a:bodyPr vert="horz" lIns="91440" tIns="45720" rIns="91440" bIns="45720" rtlCol="0" anchor="b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pc="200" dirty="0" smtClean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PROVIDING IN-DEPTH INSIGHT, DATA, AND ANALYSIS OF EVERYTHING DIGITAL.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681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60" r:id="rId2"/>
    <p:sldLayoutId id="2147483688" r:id="rId3"/>
    <p:sldLayoutId id="2147483689" r:id="rId4"/>
    <p:sldLayoutId id="2147483693" r:id="rId5"/>
    <p:sldLayoutId id="2147483692" r:id="rId6"/>
    <p:sldLayoutId id="2147483694" r:id="rId7"/>
    <p:sldLayoutId id="2147483697" r:id="rId8"/>
    <p:sldLayoutId id="2147483698" r:id="rId9"/>
    <p:sldLayoutId id="2147483672" r:id="rId10"/>
    <p:sldLayoutId id="2147483691" r:id="rId11"/>
    <p:sldLayoutId id="2147483673" r:id="rId12"/>
    <p:sldLayoutId id="2147483677" r:id="rId13"/>
    <p:sldLayoutId id="2147483679" r:id="rId14"/>
    <p:sldLayoutId id="2147483675" r:id="rId15"/>
    <p:sldLayoutId id="2147483680" r:id="rId16"/>
    <p:sldLayoutId id="2147483676" r:id="rId17"/>
    <p:sldLayoutId id="2147483681" r:id="rId18"/>
    <p:sldLayoutId id="2147483678" r:id="rId19"/>
    <p:sldLayoutId id="2147483670" r:id="rId20"/>
    <p:sldLayoutId id="2147483699" r:id="rId2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Font typeface="Wingdings" charset="2"/>
        <a:buChar char="§"/>
        <a:defRPr sz="2400" b="0" kern="1200">
          <a:solidFill>
            <a:schemeClr val="bg1"/>
          </a:solidFill>
          <a:latin typeface="Avenir Book"/>
          <a:ea typeface="+mn-ea"/>
          <a:cs typeface="Avenir Book"/>
        </a:defRPr>
      </a:lvl1pPr>
      <a:lvl2pPr marL="742932" indent="-285744" algn="l" defTabSz="457189" rtl="0" eaLnBrk="1" latinLnBrk="0" hangingPunct="1">
        <a:spcBef>
          <a:spcPct val="20000"/>
        </a:spcBef>
        <a:buFont typeface="Wingdings" charset="2"/>
        <a:buChar char="§"/>
        <a:defRPr sz="2200" kern="1200">
          <a:solidFill>
            <a:schemeClr val="bg1"/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bg1"/>
          </a:solidFill>
          <a:latin typeface="Avenir Book"/>
          <a:ea typeface="+mn-ea"/>
          <a:cs typeface="Avenir Book"/>
        </a:defRPr>
      </a:lvl3pPr>
      <a:lvl4pPr marL="1600160" indent="-228594" algn="l" defTabSz="457189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4" Type="http://schemas.openxmlformats.org/officeDocument/2006/relationships/chart" Target="../charts/chart5.xm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chart" Target="../charts/char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chart" Target="../charts/char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chart" Target="../charts/char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126" y="0"/>
            <a:ext cx="5866874" cy="5143499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-14714" y="-12581"/>
            <a:ext cx="3291840" cy="5167563"/>
          </a:xfrm>
        </p:spPr>
        <p:txBody>
          <a:bodyPr/>
          <a:lstStyle/>
          <a:p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14713" y="821227"/>
            <a:ext cx="3291838" cy="1749973"/>
          </a:xfrm>
        </p:spPr>
        <p:txBody>
          <a:bodyPr/>
          <a:lstStyle/>
          <a:p>
            <a:r>
              <a:rPr lang="en-US" cap="none" dirty="0" smtClean="0"/>
              <a:t> THE IoT </a:t>
            </a:r>
            <a:r>
              <a:rPr lang="en-US" cap="none" dirty="0"/>
              <a:t>FORECAST </a:t>
            </a:r>
            <a:r>
              <a:rPr lang="en-US" cap="none" dirty="0" smtClean="0"/>
              <a:t>BOOK 2018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-14713" y="2625460"/>
            <a:ext cx="3291838" cy="14832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cap="none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GOVERNMENT </a:t>
            </a:r>
            <a:r>
              <a:rPr lang="en-US" cap="none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IoT </a:t>
            </a:r>
            <a:r>
              <a:rPr lang="en-US" cap="none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FORECASTS</a:t>
            </a:r>
          </a:p>
          <a:p>
            <a:pPr>
              <a:lnSpc>
                <a:spcPct val="100000"/>
              </a:lnSpc>
            </a:pPr>
            <a:endParaRPr lang="en-US" sz="1200" b="0" dirty="0" smtClean="0">
              <a:latin typeface="Avenir Next Medium" charset="0"/>
              <a:ea typeface="Avenir Next Medium" charset="0"/>
              <a:cs typeface="Avenir Next Medium" charset="0"/>
            </a:endParaRPr>
          </a:p>
          <a:p>
            <a:pPr>
              <a:lnSpc>
                <a:spcPct val="100000"/>
              </a:lnSpc>
            </a:pPr>
            <a:r>
              <a:rPr lang="en-US" sz="1200" b="0" dirty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rPr>
              <a:t>PETER </a:t>
            </a:r>
            <a:r>
              <a:rPr lang="en-US" sz="1200" b="0" dirty="0" smtClean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rPr>
              <a:t>NEWMAN</a:t>
            </a:r>
          </a:p>
          <a:p>
            <a:pPr>
              <a:lnSpc>
                <a:spcPct val="100000"/>
              </a:lnSpc>
            </a:pPr>
            <a:r>
              <a:rPr lang="en-US" sz="1200" b="0" dirty="0" smtClean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rPr>
              <a:t>Research Analyst</a:t>
            </a:r>
            <a:endParaRPr lang="en-US" sz="1200" b="0" dirty="0">
              <a:solidFill>
                <a:schemeClr val="bg1"/>
              </a:solidFill>
              <a:latin typeface="Avenir Next Medium" charset="0"/>
              <a:ea typeface="Avenir Next Medium" charset="0"/>
              <a:cs typeface="Avenir Next Medium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46" y="4203283"/>
            <a:ext cx="2560320" cy="54091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7356" y="4718473"/>
            <a:ext cx="32771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" spc="150" dirty="0">
                <a:solidFill>
                  <a:schemeClr val="bg1">
                    <a:alpha val="90000"/>
                  </a:schemeClr>
                </a:solidFill>
                <a:latin typeface="Avenir Next" charset="0"/>
                <a:ea typeface="Avenir Next" charset="0"/>
                <a:cs typeface="Avenir Next" charset="0"/>
              </a:rPr>
              <a:t>PROVIDING IN-DEPTH INSIGHT, DATA, AND ANALYSIS OF EVERYTHING DIGITAL</a:t>
            </a:r>
          </a:p>
        </p:txBody>
      </p:sp>
    </p:spTree>
    <p:extLst>
      <p:ext uri="{BB962C8B-B14F-4D97-AF65-F5344CB8AC3E}">
        <p14:creationId xmlns:p14="http://schemas.microsoft.com/office/powerpoint/2010/main" val="115912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2880" y="828176"/>
            <a:ext cx="3666106" cy="3794737"/>
          </a:xfrm>
        </p:spPr>
        <p:txBody>
          <a:bodyPr/>
          <a:lstStyle/>
          <a:p>
            <a:pPr algn="l"/>
            <a:r>
              <a:rPr lang="en-US" sz="1200" b="0" cap="none" spc="0" dirty="0" smtClean="0"/>
              <a:t>2023 AT A GLANCE:</a:t>
            </a:r>
            <a:r>
              <a:rPr lang="en-US" sz="1200" cap="none" dirty="0" smtClean="0"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200" cap="none" dirty="0" smtClean="0">
                <a:latin typeface="Helvetica Neue" charset="0"/>
                <a:ea typeface="Helvetica Neue" charset="0"/>
                <a:cs typeface="Helvetica Neue" charset="0"/>
              </a:rPr>
            </a:br>
            <a:endParaRPr lang="en-US" sz="1000" b="0" cap="none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Annual investment in smart city programs and solutions will reach nearly $900 billion by 2023.</a:t>
            </a:r>
          </a:p>
          <a:p>
            <a:pPr algn="l"/>
            <a:endParaRPr lang="en-US" sz="1200" b="0" cap="none" spc="0" dirty="0" smtClean="0">
              <a:latin typeface="Avenir Next" charset="0"/>
              <a:ea typeface="Avenir Next" charset="0"/>
              <a:cs typeface="Avenir Next" charset="0"/>
            </a:endParaRPr>
          </a:p>
          <a:p>
            <a:pPr algn="l"/>
            <a:r>
              <a:rPr lang="en-US" sz="1200" b="0" cap="none" spc="0" dirty="0" smtClean="0"/>
              <a:t>HOW WE GET THERE: </a:t>
            </a: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</a:br>
            <a:endParaRPr lang="en-US" sz="1000" b="0" cap="none" spc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The EU is leading the charge with regulations that mandate installations of solutions like smart meters to lower electricity usage and emissions.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Additionally, Asian cities </a:t>
            </a:r>
            <a:r>
              <a:rPr lang="en-US" sz="1000" b="0" cap="none" spc="0" dirty="0">
                <a:latin typeface="Helvetica Neue" charset="0"/>
                <a:ea typeface="Helvetica Neue" charset="0"/>
                <a:cs typeface="Helvetica Neue" charset="0"/>
              </a:rPr>
              <a:t>are building </a:t>
            </a: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new </a:t>
            </a:r>
            <a:r>
              <a:rPr lang="en-US" sz="1000" b="0" cap="none" spc="0" dirty="0">
                <a:latin typeface="Helvetica Neue" charset="0"/>
                <a:ea typeface="Helvetica Neue" charset="0"/>
                <a:cs typeface="Helvetica Neue" charset="0"/>
              </a:rPr>
              <a:t>infrastructure </a:t>
            </a: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equipped with smart solutions, and two-thirds </a:t>
            </a:r>
            <a:r>
              <a:rPr lang="en-US" sz="1000" b="0" cap="none" spc="0" dirty="0">
                <a:latin typeface="Helvetica Neue" charset="0"/>
                <a:ea typeface="Helvetica Neue" charset="0"/>
                <a:cs typeface="Helvetica Neue" charset="0"/>
              </a:rPr>
              <a:t>of </a:t>
            </a: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US cities </a:t>
            </a:r>
            <a:r>
              <a:rPr lang="en-US" sz="1000" b="0" cap="none" spc="0" dirty="0">
                <a:latin typeface="Helvetica Neue" charset="0"/>
                <a:ea typeface="Helvetica Neue" charset="0"/>
                <a:cs typeface="Helvetica Neue" charset="0"/>
              </a:rPr>
              <a:t>say they plan to invest in smart city technology.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207967"/>
            <a:ext cx="8778240" cy="463366"/>
          </a:xfrm>
        </p:spPr>
        <p:txBody>
          <a:bodyPr/>
          <a:lstStyle/>
          <a:p>
            <a:r>
              <a:rPr lang="en-US" sz="2000" b="0" cap="none" spc="0" dirty="0" smtClean="0">
                <a:latin typeface="Avenir Next Medium" charset="0"/>
                <a:ea typeface="Avenir Next Medium" charset="0"/>
                <a:cs typeface="Avenir Next Medium" charset="0"/>
              </a:rPr>
              <a:t>Annual smart city investment (global, billions $)</a:t>
            </a:r>
            <a:endParaRPr lang="en-US" sz="2000" b="0" cap="none" spc="0" dirty="0">
              <a:latin typeface="Avenir Next Medium" charset="0"/>
              <a:ea typeface="Avenir Next Medium" charset="0"/>
              <a:cs typeface="Avenir Next Medium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92027" y="4855168"/>
            <a:ext cx="4957428" cy="201110"/>
          </a:xfrm>
        </p:spPr>
        <p:txBody>
          <a:bodyPr/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Source: BI Intelligence estimates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, 2018;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National League of Cities, 2017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hart Placeholder 7"/>
          <p:cNvGraphicFramePr>
            <a:graphicFrameLocks noGrp="1"/>
          </p:cNvGraphicFramePr>
          <p:nvPr>
            <p:ph type="chart" sz="quarter" idx="14"/>
            <p:extLst>
              <p:ext uri="{D42A27DB-BD31-4B8C-83A1-F6EECF244321}">
                <p14:modId xmlns:p14="http://schemas.microsoft.com/office/powerpoint/2010/main" val="2040651434"/>
              </p:ext>
            </p:extLst>
          </p:nvPr>
        </p:nvGraphicFramePr>
        <p:xfrm>
          <a:off x="3767138" y="823913"/>
          <a:ext cx="5194300" cy="3641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07869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2880" y="858375"/>
            <a:ext cx="3749705" cy="3642328"/>
          </a:xfrm>
        </p:spPr>
        <p:txBody>
          <a:bodyPr/>
          <a:lstStyle/>
          <a:p>
            <a:pPr algn="l"/>
            <a:r>
              <a:rPr lang="en-US" sz="1200" b="0" spc="0" dirty="0" smtClean="0"/>
              <a:t>2023 AT A GLANCE: </a:t>
            </a:r>
          </a:p>
          <a:p>
            <a:pPr algn="l"/>
            <a:endParaRPr lang="en-US" sz="1000" b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Global connected surveillance camera shipments will eclipse 500 million by 2023.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The installed base for these devices will surpass 2 billion, as spending to put them in place reaches over $40 billion.</a:t>
            </a:r>
          </a:p>
          <a:p>
            <a:pPr algn="l"/>
            <a:endParaRPr lang="en-US" sz="1200" dirty="0" smtClean="0">
              <a:latin typeface="Avenir Next" charset="0"/>
              <a:ea typeface="Avenir Next" charset="0"/>
              <a:cs typeface="Avenir Next" charset="0"/>
            </a:endParaRPr>
          </a:p>
          <a:p>
            <a:pPr algn="l"/>
            <a:r>
              <a:rPr lang="en-US" sz="1200" b="0" spc="0" dirty="0" smtClean="0"/>
              <a:t>How we get there:</a:t>
            </a:r>
          </a:p>
          <a:p>
            <a:pPr algn="l"/>
            <a:endParaRPr lang="en-US" sz="10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Governments are installing networked cameras to monitor streets and increase public safety.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Chinese cities are setting up new installations, while established networks in the UK and the Americas are starting to expand beyond initial deployments.</a:t>
            </a: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207967"/>
            <a:ext cx="8778240" cy="440215"/>
          </a:xfrm>
        </p:spPr>
        <p:txBody>
          <a:bodyPr/>
          <a:lstStyle/>
          <a:p>
            <a:r>
              <a:rPr lang="en-US" sz="2000" b="0" cap="none" spc="0" dirty="0" smtClean="0">
                <a:latin typeface="Avenir Next Medium" charset="0"/>
                <a:ea typeface="Avenir Next Medium" charset="0"/>
                <a:cs typeface="Avenir Next Medium" charset="0"/>
              </a:rPr>
              <a:t>Annual connected surveillance camera shipments  (global, millions)</a:t>
            </a:r>
            <a:endParaRPr lang="en-US" sz="2000" b="0" cap="none" spc="0" dirty="0">
              <a:latin typeface="Avenir Next Medium" charset="0"/>
              <a:ea typeface="Avenir Next Medium" charset="0"/>
              <a:cs typeface="Avenir Next Medium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89134" y="4786096"/>
            <a:ext cx="5023640" cy="264642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Source: BI Intelligence estimates, 2018;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IHS Markit, 2017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hart Placeholder 7"/>
          <p:cNvGraphicFramePr>
            <a:graphicFrameLocks noGrp="1"/>
          </p:cNvGraphicFramePr>
          <p:nvPr>
            <p:ph type="chart" sz="quarter" idx="14"/>
            <p:extLst>
              <p:ext uri="{D42A27DB-BD31-4B8C-83A1-F6EECF244321}">
                <p14:modId xmlns:p14="http://schemas.microsoft.com/office/powerpoint/2010/main" val="1250801052"/>
              </p:ext>
            </p:extLst>
          </p:nvPr>
        </p:nvGraphicFramePr>
        <p:xfrm>
          <a:off x="3767138" y="939800"/>
          <a:ext cx="5194300" cy="3641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3737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76863" y="864601"/>
            <a:ext cx="3584448" cy="3468445"/>
          </a:xfrm>
        </p:spPr>
        <p:txBody>
          <a:bodyPr/>
          <a:lstStyle/>
          <a:p>
            <a:pPr algn="l"/>
            <a:r>
              <a:rPr lang="en-US" sz="1200" cap="none" dirty="0" smtClean="0"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200" cap="none" dirty="0" smtClean="0">
                <a:latin typeface="Helvetica Neue" charset="0"/>
                <a:ea typeface="Helvetica Neue" charset="0"/>
                <a:cs typeface="Helvetica Neue" charset="0"/>
              </a:rPr>
            </a:br>
            <a:endParaRPr lang="en-US" sz="1000" cap="none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algn="l"/>
            <a:endParaRPr lang="en-US" sz="1200" cap="none" spc="0" dirty="0" smtClean="0">
              <a:solidFill>
                <a:srgbClr val="FFFFFF"/>
              </a:solidFill>
            </a:endParaRPr>
          </a:p>
          <a:p>
            <a:pPr algn="l"/>
            <a:endParaRPr lang="en-US" sz="1200" cap="none" spc="0" dirty="0">
              <a:solidFill>
                <a:srgbClr val="FFFFFF"/>
              </a:solidFill>
            </a:endParaRPr>
          </a:p>
          <a:p>
            <a:pPr algn="l"/>
            <a:r>
              <a:rPr lang="en-US" sz="1200" b="0" cap="none" spc="0" dirty="0" smtClean="0">
                <a:solidFill>
                  <a:srgbClr val="FFFFFF"/>
                </a:solidFill>
              </a:rPr>
              <a:t>2023 </a:t>
            </a:r>
            <a:r>
              <a:rPr lang="en-US" sz="1200" b="0" cap="none" spc="0" dirty="0">
                <a:solidFill>
                  <a:srgbClr val="FFFFFF"/>
                </a:solidFill>
              </a:rPr>
              <a:t>AT A GLANCE</a:t>
            </a:r>
            <a:r>
              <a:rPr lang="en-US" sz="1200" b="0" cap="none" spc="0" dirty="0" smtClean="0">
                <a:solidFill>
                  <a:srgbClr val="FFFFFF"/>
                </a:solidFill>
              </a:rPr>
              <a:t>:</a:t>
            </a:r>
          </a:p>
          <a:p>
            <a:pPr algn="l"/>
            <a:endParaRPr lang="en-US" sz="1000" b="0" cap="none" spc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Smart street light installations will reach 13 million annually, pushing the global installed base to 45 million.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These lights will account for over 40% of all street lights around the world.</a:t>
            </a:r>
          </a:p>
          <a:p>
            <a:pPr algn="l"/>
            <a:endParaRPr lang="en-US" sz="1200" cap="none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algn="l"/>
            <a:r>
              <a:rPr lang="en-US" sz="1200" b="0" cap="none" spc="0" dirty="0" smtClean="0"/>
              <a:t>HOW WE GET THERE: </a:t>
            </a:r>
            <a:r>
              <a:rPr lang="en-US" sz="1200" cap="none" dirty="0" smtClean="0"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200" cap="none" dirty="0" smtClean="0">
                <a:latin typeface="Helvetica Neue" charset="0"/>
                <a:ea typeface="Helvetica Neue" charset="0"/>
                <a:cs typeface="Helvetica Neue" charset="0"/>
              </a:rPr>
            </a:br>
            <a:endParaRPr lang="en-US" sz="1000" b="0" cap="none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Governments are installing smart street lights to reduce energy costs and consumption. LED street lights can lower municipal energy use by as much as 80%. 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Cities are also exploring these lights for their monitoring capabilities, which can provide safety and other benefits. 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algn="l"/>
            <a:endParaRPr lang="en-US" sz="1000" b="0" cap="none" spc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algn="l"/>
            <a:endParaRPr lang="en-US" sz="1000" b="0" cap="none" spc="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207967"/>
            <a:ext cx="8778240" cy="452701"/>
          </a:xfrm>
        </p:spPr>
        <p:txBody>
          <a:bodyPr/>
          <a:lstStyle/>
          <a:p>
            <a:r>
              <a:rPr lang="en-US" sz="2000" b="0" cap="none" spc="0" dirty="0" smtClean="0">
                <a:latin typeface="Avenir Next Medium" charset="0"/>
                <a:ea typeface="Avenir Next Medium" charset="0"/>
                <a:cs typeface="Avenir Next Medium" charset="0"/>
              </a:rPr>
              <a:t>Global smart street light installed base (millions)</a:t>
            </a:r>
            <a:endParaRPr lang="en-US" sz="2000" b="0" cap="none" spc="0" dirty="0">
              <a:latin typeface="Avenir Next Medium" charset="0"/>
              <a:ea typeface="Avenir Next Medium" charset="0"/>
              <a:cs typeface="Avenir Next Medium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89134" y="4786096"/>
            <a:ext cx="5092466" cy="264642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Source: BI Intelligence estimates, 2018;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Navigant Research,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2017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Placeholder 4"/>
          <p:cNvGraphicFramePr>
            <a:graphicFrameLocks noGrp="1"/>
          </p:cNvGraphicFramePr>
          <p:nvPr>
            <p:ph type="chart" sz="quarter" idx="14"/>
            <p:extLst>
              <p:ext uri="{D42A27DB-BD31-4B8C-83A1-F6EECF244321}">
                <p14:modId xmlns:p14="http://schemas.microsoft.com/office/powerpoint/2010/main" val="155324914"/>
              </p:ext>
            </p:extLst>
          </p:nvPr>
        </p:nvGraphicFramePr>
        <p:xfrm>
          <a:off x="182563" y="939800"/>
          <a:ext cx="5194300" cy="3641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972537" y="5613722"/>
            <a:ext cx="184731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5130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2880" y="823257"/>
            <a:ext cx="3584448" cy="3642328"/>
          </a:xfrm>
        </p:spPr>
        <p:txBody>
          <a:bodyPr/>
          <a:lstStyle/>
          <a:p>
            <a:pPr algn="l"/>
            <a:r>
              <a:rPr lang="en-US" sz="1200" spc="0" dirty="0" smtClean="0"/>
              <a:t>2023 AT A GLANCE:</a:t>
            </a:r>
          </a:p>
          <a:p>
            <a:pPr algn="l"/>
            <a:endParaRPr lang="en-US" sz="1000" spc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Smart power meters will grow more common, with installed bases reaching almost 270 million and 140 million in the EU and US, respectively.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This will equate to 95% of the home and business market in the EU, and 85% of the market in the US.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cap="none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algn="l"/>
            <a:r>
              <a:rPr lang="en-US" sz="1200" cap="none" spc="0" dirty="0" smtClean="0"/>
              <a:t>HOW WE GET THERE: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Utility companies in the US are installing smart power meters to remotely monitor power use and limit costs associated with in-person readings. 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In the EU, bloc-wide policies are pushing companies to install smart meters to monitor power use and reduce waste.</a:t>
            </a: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207967"/>
            <a:ext cx="8778240" cy="428641"/>
          </a:xfrm>
        </p:spPr>
        <p:txBody>
          <a:bodyPr/>
          <a:lstStyle/>
          <a:p>
            <a:r>
              <a:rPr lang="en-US" sz="2000" b="0" cap="none" spc="0" dirty="0" smtClean="0">
                <a:latin typeface="Avenir Next Medium" charset="0"/>
                <a:ea typeface="Avenir Next Medium" charset="0"/>
                <a:cs typeface="Avenir Next Medium" charset="0"/>
              </a:rPr>
              <a:t>Smart power meters installed base (millions)</a:t>
            </a:r>
            <a:endParaRPr lang="en-US" sz="2000" b="0" cap="none" spc="0" dirty="0">
              <a:latin typeface="Avenir Next Medium" charset="0"/>
              <a:ea typeface="Avenir Next Medium" charset="0"/>
              <a:cs typeface="Avenir Next Medium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89134" y="4780344"/>
            <a:ext cx="6853926" cy="270394"/>
          </a:xfrm>
        </p:spPr>
        <p:txBody>
          <a:bodyPr/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Source: BI Intelligence estimates, 2018; US Energy Information Administration, 2017; EU Joint Research Centre, 2017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hart Placeholder 7"/>
          <p:cNvGraphicFramePr>
            <a:graphicFrameLocks noGrp="1"/>
          </p:cNvGraphicFramePr>
          <p:nvPr>
            <p:ph type="chart" sz="quarter" idx="14"/>
            <p:extLst>
              <p:ext uri="{D42A27DB-BD31-4B8C-83A1-F6EECF244321}">
                <p14:modId xmlns:p14="http://schemas.microsoft.com/office/powerpoint/2010/main" val="1315634022"/>
              </p:ext>
            </p:extLst>
          </p:nvPr>
        </p:nvGraphicFramePr>
        <p:xfrm>
          <a:off x="3767328" y="2756140"/>
          <a:ext cx="5194300" cy="1954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5726814"/>
              </p:ext>
            </p:extLst>
          </p:nvPr>
        </p:nvGraphicFramePr>
        <p:xfrm>
          <a:off x="3767328" y="783050"/>
          <a:ext cx="5194300" cy="18266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76863" y="849482"/>
            <a:ext cx="3584448" cy="3642328"/>
          </a:xfrm>
        </p:spPr>
        <p:txBody>
          <a:bodyPr/>
          <a:lstStyle/>
          <a:p>
            <a:pPr algn="l"/>
            <a:r>
              <a:rPr lang="en-US" sz="1200" spc="0" dirty="0" smtClean="0"/>
              <a:t>2023 AT A GLANCE:</a:t>
            </a:r>
            <a: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200" dirty="0" smtClean="0">
                <a:latin typeface="Helvetica Neue" charset="0"/>
                <a:ea typeface="Helvetica Neue" charset="0"/>
                <a:cs typeface="Helvetica Neue" charset="0"/>
              </a:rPr>
            </a:br>
            <a:endParaRPr lang="en-US" sz="1000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Smart gas meter installations in Europe will reach 80 million by 2023.</a:t>
            </a: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endParaRPr lang="en-US" sz="1200" cap="none" dirty="0"/>
          </a:p>
          <a:p>
            <a:pPr algn="l"/>
            <a:r>
              <a:rPr lang="en-US" sz="1200" cap="none" spc="0" dirty="0"/>
              <a:t>HOW WE GET THERE</a:t>
            </a:r>
            <a:r>
              <a:rPr lang="en-US" sz="1200" cap="none" spc="0" dirty="0" smtClean="0"/>
              <a:t>:</a:t>
            </a:r>
            <a:r>
              <a:rPr lang="en-US" sz="1200" b="0" cap="none" dirty="0" smtClean="0"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200" b="0" cap="none" dirty="0" smtClean="0">
                <a:latin typeface="Helvetica Neue" charset="0"/>
                <a:ea typeface="Helvetica Neue" charset="0"/>
                <a:cs typeface="Helvetica Neue" charset="0"/>
              </a:rPr>
            </a:br>
            <a:endParaRPr lang="en-US" sz="1000" b="0" cap="none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As with smart power meters, regulations in Europe are pushing utilities to install connected meters. This effort is being spearheaded by France</a:t>
            </a:r>
            <a:r>
              <a:rPr lang="en-US" sz="1000" b="0" cap="none" spc="0" dirty="0">
                <a:latin typeface="Helvetica Neue" charset="0"/>
                <a:ea typeface="Helvetica Neue" charset="0"/>
                <a:cs typeface="Helvetica Neue" charset="0"/>
              </a:rPr>
              <a:t>, Italy, and the UK.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Companies are installing these systems to limit in-person readings, as well as to detect leaks or overuse in real time, resulting in savings and safety benefits. </a:t>
            </a: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1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207967"/>
            <a:ext cx="8778240" cy="440215"/>
          </a:xfrm>
        </p:spPr>
        <p:txBody>
          <a:bodyPr/>
          <a:lstStyle/>
          <a:p>
            <a:r>
              <a:rPr lang="en-US" sz="2000" b="0" cap="none" spc="0" dirty="0" smtClean="0">
                <a:latin typeface="Avenir Next Medium" charset="0"/>
                <a:ea typeface="Avenir Next Medium" charset="0"/>
                <a:cs typeface="Avenir Next Medium" charset="0"/>
              </a:rPr>
              <a:t>Smart gas meters installed base (Europe, millions)</a:t>
            </a:r>
            <a:endParaRPr lang="en-US" sz="2000" b="0" cap="none" spc="0" dirty="0">
              <a:latin typeface="Avenir Next Medium" charset="0"/>
              <a:ea typeface="Avenir Next Medium" charset="0"/>
              <a:cs typeface="Avenir Next Medium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89134" y="4815040"/>
            <a:ext cx="5582461" cy="237317"/>
          </a:xfrm>
        </p:spPr>
        <p:txBody>
          <a:bodyPr/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Source: BI Intelligence estimates, 2018;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EU Joint Research Centre,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2017; Berg Insights, 2017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hart Placeholder 7"/>
          <p:cNvGraphicFramePr>
            <a:graphicFrameLocks noGrp="1"/>
          </p:cNvGraphicFramePr>
          <p:nvPr>
            <p:ph type="chart" sz="quarter" idx="14"/>
            <p:extLst>
              <p:ext uri="{D42A27DB-BD31-4B8C-83A1-F6EECF244321}">
                <p14:modId xmlns:p14="http://schemas.microsoft.com/office/powerpoint/2010/main" val="238962600"/>
              </p:ext>
            </p:extLst>
          </p:nvPr>
        </p:nvGraphicFramePr>
        <p:xfrm>
          <a:off x="182563" y="939800"/>
          <a:ext cx="5194300" cy="3641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26411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82880" y="858375"/>
            <a:ext cx="3584448" cy="3642328"/>
          </a:xfrm>
        </p:spPr>
        <p:txBody>
          <a:bodyPr/>
          <a:lstStyle/>
          <a:p>
            <a:pPr algn="l"/>
            <a:r>
              <a:rPr lang="en-US" sz="1200" spc="0" dirty="0" smtClean="0"/>
              <a:t>2023 AT A GLANCE:</a:t>
            </a:r>
            <a:r>
              <a:rPr lang="en-US" sz="1200" dirty="0"/>
              <a:t/>
            </a:r>
            <a:br>
              <a:rPr lang="en-US" sz="1200" dirty="0"/>
            </a:br>
            <a:endParaRPr lang="en-US" sz="1000" dirty="0"/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The overall market for smart parking meters — ranging from hardware and management software to upkeep and revenue — will grow to nearly $30 billion by 2023.</a:t>
            </a:r>
          </a:p>
          <a:p>
            <a:pPr algn="l"/>
            <a:endParaRPr lang="en-US" sz="1200" b="0" cap="none" dirty="0">
              <a:latin typeface="Helvetica Neue" charset="0"/>
              <a:ea typeface="Helvetica Neue" charset="0"/>
              <a:cs typeface="Helvetica Neue" charset="0"/>
            </a:endParaRPr>
          </a:p>
          <a:p>
            <a:pPr algn="l"/>
            <a:r>
              <a:rPr lang="en-US" sz="1200" cap="none" spc="0" dirty="0"/>
              <a:t>HOW WE GET THERE:</a:t>
            </a:r>
            <a:r>
              <a:rPr lang="en-US" sz="1200" cap="none" dirty="0"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200" cap="none" dirty="0">
                <a:latin typeface="Helvetica Neue" charset="0"/>
                <a:ea typeface="Helvetica Neue" charset="0"/>
                <a:cs typeface="Helvetica Neue" charset="0"/>
              </a:rPr>
            </a:br>
            <a:endParaRPr lang="en-US" sz="1000" cap="none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Governments are installing these meters to monitor the availability of parking spots and share that data with drivers via </a:t>
            </a: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apps </a:t>
            </a: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to reduce congestion. 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Cities will also start to use smart parking meters to implement dynamic pricing, allowing them to increase prices for spots when demand is high.</a:t>
            </a:r>
          </a:p>
          <a:p>
            <a:endParaRPr lang="en-US" sz="1200" b="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207967"/>
            <a:ext cx="8778240" cy="440215"/>
          </a:xfrm>
        </p:spPr>
        <p:txBody>
          <a:bodyPr/>
          <a:lstStyle/>
          <a:p>
            <a:r>
              <a:rPr lang="en-US" sz="2000" b="0" cap="none" spc="0" dirty="0" smtClean="0">
                <a:latin typeface="Avenir Next Medium" charset="0"/>
                <a:ea typeface="Avenir Next Medium" charset="0"/>
                <a:cs typeface="Avenir Next Medium" charset="0"/>
              </a:rPr>
              <a:t>Smart parking meters market value (global, billions $)</a:t>
            </a:r>
            <a:endParaRPr lang="en-US" sz="2000" b="0" cap="none" spc="0" dirty="0">
              <a:latin typeface="Avenir Next Medium" charset="0"/>
              <a:ea typeface="Avenir Next Medium" charset="0"/>
              <a:cs typeface="Avenir Next Medium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89134" y="4815040"/>
            <a:ext cx="4286096" cy="248891"/>
          </a:xfrm>
        </p:spPr>
        <p:txBody>
          <a:bodyPr/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Source: BI Intelligence estimates, 2018; Technavio, 2017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hart Placeholder 7"/>
          <p:cNvGraphicFramePr>
            <a:graphicFrameLocks noGrp="1"/>
          </p:cNvGraphicFramePr>
          <p:nvPr>
            <p:ph type="chart" sz="quarter" idx="14"/>
            <p:extLst>
              <p:ext uri="{D42A27DB-BD31-4B8C-83A1-F6EECF244321}">
                <p14:modId xmlns:p14="http://schemas.microsoft.com/office/powerpoint/2010/main" val="1776808933"/>
              </p:ext>
            </p:extLst>
          </p:nvPr>
        </p:nvGraphicFramePr>
        <p:xfrm>
          <a:off x="3767138" y="939800"/>
          <a:ext cx="5194300" cy="3641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8710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76672" y="858375"/>
            <a:ext cx="3584448" cy="3642328"/>
          </a:xfrm>
        </p:spPr>
        <p:txBody>
          <a:bodyPr/>
          <a:lstStyle/>
          <a:p>
            <a:pPr algn="l"/>
            <a:r>
              <a:rPr lang="en-US" sz="1200" b="0" spc="0" dirty="0" smtClean="0"/>
              <a:t>2023 AT A GLANCE:</a:t>
            </a:r>
            <a:br>
              <a:rPr lang="en-US" sz="1200" b="0" spc="0" dirty="0" smtClean="0"/>
            </a:br>
            <a:endParaRPr lang="en-US" sz="1000" b="0" spc="0" dirty="0" smtClean="0"/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Smart city devices and systems will generate nearly 180 billion terabytes of data annually in 2023.</a:t>
            </a:r>
          </a:p>
          <a:p>
            <a:pPr marL="171450" indent="-171450" algn="l">
              <a:buFont typeface="Arial" charset="0"/>
              <a:buChar char="•"/>
            </a:pP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That will equate to more than four times the world’s data center traffic levels in </a:t>
            </a: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2023, creating an enormous opportunity for edge computing solutions in smart cities.</a:t>
            </a:r>
            <a:endParaRPr lang="en-US" sz="1000" b="0" cap="none" spc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algn="l"/>
            <a:endParaRPr lang="en-US" sz="1200" dirty="0">
              <a:latin typeface="Helvetica Neue" charset="0"/>
              <a:ea typeface="Helvetica Neue" charset="0"/>
              <a:cs typeface="Helvetica Neue" charset="0"/>
            </a:endParaRPr>
          </a:p>
          <a:p>
            <a:pPr algn="l"/>
            <a:r>
              <a:rPr lang="en-US" sz="1200" b="0" spc="0" dirty="0" smtClean="0"/>
              <a:t>How We get there:</a:t>
            </a:r>
            <a:r>
              <a:rPr lang="en-US" sz="1200" b="0" dirty="0" smtClean="0"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sz="1200" b="0" dirty="0" smtClean="0">
                <a:latin typeface="Helvetica Neue" charset="0"/>
                <a:ea typeface="Helvetica Neue" charset="0"/>
                <a:cs typeface="Helvetica Neue" charset="0"/>
              </a:rPr>
            </a:br>
            <a:endParaRPr lang="en-US" sz="1000" b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Connected cameras will produce huge amounts of video surveillance data, while sensors in streets, on sidewalks, and in buildings will generate constant logs.</a:t>
            </a:r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algn="l"/>
            <a:endParaRPr lang="en-US" sz="1000" b="0" cap="none" spc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171450" indent="-171450" algn="l">
              <a:buFont typeface="Arial" charset="0"/>
              <a:buChar char="•"/>
            </a:pP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These devices will provide a real-time </a:t>
            </a:r>
            <a:r>
              <a:rPr lang="en-US" sz="1000" b="0" cap="none" spc="0" dirty="0">
                <a:latin typeface="Helvetica Neue" charset="0"/>
                <a:ea typeface="Helvetica Neue" charset="0"/>
                <a:cs typeface="Helvetica Neue" charset="0"/>
              </a:rPr>
              <a:t>view of everything happening in </a:t>
            </a: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a city, including traffic</a:t>
            </a:r>
            <a:r>
              <a:rPr lang="en-US" sz="1000" b="0" cap="none" spc="0" dirty="0">
                <a:latin typeface="Helvetica Neue" charset="0"/>
                <a:ea typeface="Helvetica Neue" charset="0"/>
                <a:cs typeface="Helvetica Neue" charset="0"/>
              </a:rPr>
              <a:t>, crime, utilities usage, </a:t>
            </a:r>
            <a:r>
              <a:rPr lang="en-US" sz="1000" b="0" cap="none" spc="0" dirty="0" smtClean="0">
                <a:latin typeface="Helvetica Neue" charset="0"/>
                <a:ea typeface="Helvetica Neue" charset="0"/>
                <a:cs typeface="Helvetica Neue" charset="0"/>
              </a:rPr>
              <a:t>and environmental factors.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82880" y="207967"/>
            <a:ext cx="8778240" cy="440215"/>
          </a:xfrm>
        </p:spPr>
        <p:txBody>
          <a:bodyPr/>
          <a:lstStyle/>
          <a:p>
            <a:r>
              <a:rPr lang="en-US" sz="2000" b="0" cap="none" spc="0" dirty="0" smtClean="0">
                <a:latin typeface="Avenir Next Medium" charset="0"/>
                <a:ea typeface="Avenir Next Medium" charset="0"/>
                <a:cs typeface="Avenir Next Medium" charset="0"/>
              </a:rPr>
              <a:t>Annual smart city data generated (global, billions of TB)</a:t>
            </a:r>
            <a:endParaRPr lang="en-US" sz="2000" b="0" cap="none" spc="0" dirty="0">
              <a:latin typeface="Avenir Next Medium" charset="0"/>
              <a:ea typeface="Avenir Next Medium" charset="0"/>
              <a:cs typeface="Avenir Next Medium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89134" y="4786096"/>
            <a:ext cx="5092466" cy="264642"/>
          </a:xfrm>
        </p:spPr>
        <p:txBody>
          <a:bodyPr/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Source: BI Intelligence estimates, 2018;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Cisco, 2018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710896"/>
            <a:ext cx="9144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hart Placeholder 7"/>
          <p:cNvGraphicFramePr>
            <a:graphicFrameLocks noGrp="1"/>
          </p:cNvGraphicFramePr>
          <p:nvPr>
            <p:ph type="chart" sz="quarter" idx="14"/>
            <p:extLst>
              <p:ext uri="{D42A27DB-BD31-4B8C-83A1-F6EECF244321}">
                <p14:modId xmlns:p14="http://schemas.microsoft.com/office/powerpoint/2010/main" val="1073646711"/>
              </p:ext>
            </p:extLst>
          </p:nvPr>
        </p:nvGraphicFramePr>
        <p:xfrm>
          <a:off x="429768" y="964074"/>
          <a:ext cx="4751832" cy="3641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5931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I Intelligence">
      <a:dk1>
        <a:srgbClr val="000000"/>
      </a:dk1>
      <a:lt1>
        <a:srgbClr val="FFFFFF"/>
      </a:lt1>
      <a:dk2>
        <a:srgbClr val="143A57"/>
      </a:dk2>
      <a:lt2>
        <a:srgbClr val="FFFFFF"/>
      </a:lt2>
      <a:accent1>
        <a:srgbClr val="3882B1"/>
      </a:accent1>
      <a:accent2>
        <a:srgbClr val="821B13"/>
      </a:accent2>
      <a:accent3>
        <a:srgbClr val="147E40"/>
      </a:accent3>
      <a:accent4>
        <a:srgbClr val="6B6B6B"/>
      </a:accent4>
      <a:accent5>
        <a:srgbClr val="F34912"/>
      </a:accent5>
      <a:accent6>
        <a:srgbClr val="183042"/>
      </a:accent6>
      <a:hlink>
        <a:srgbClr val="181EFD"/>
      </a:hlink>
      <a:folHlink>
        <a:srgbClr val="6F006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ii crm note - companies list" id="{4CF8B03F-DA63-9E4D-833B-F152F08B4385}" vid="{1D9D2050-803A-4A4E-BE26-82328FCE20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bii powerpoint template</Template>
  <TotalTime>41519</TotalTime>
  <Words>452</Words>
  <Application>Microsoft Macintosh PowerPoint</Application>
  <PresentationFormat>On-screen Show (16:9)</PresentationFormat>
  <Paragraphs>105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Avenir Book</vt:lpstr>
      <vt:lpstr>Avenir Next</vt:lpstr>
      <vt:lpstr>Avenir Next Demi Bold</vt:lpstr>
      <vt:lpstr>Avenir Next Medium</vt:lpstr>
      <vt:lpstr>Calibri</vt:lpstr>
      <vt:lpstr>Helvetica Neue</vt:lpstr>
      <vt:lpstr>Wingdings</vt:lpstr>
      <vt:lpstr>Office Theme</vt:lpstr>
      <vt:lpstr> THE IoT FORECAST BOOK 2018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Newman</dc:creator>
  <cp:lastModifiedBy>Jonathan Camhi</cp:lastModifiedBy>
  <cp:revision>414</cp:revision>
  <cp:lastPrinted>2017-02-24T01:41:01Z</cp:lastPrinted>
  <dcterms:created xsi:type="dcterms:W3CDTF">2018-01-25T18:42:57Z</dcterms:created>
  <dcterms:modified xsi:type="dcterms:W3CDTF">2018-03-12T13:55:04Z</dcterms:modified>
</cp:coreProperties>
</file>